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3"/>
  </p:notesMasterIdLst>
  <p:sldIdLst>
    <p:sldId id="258" r:id="rId2"/>
    <p:sldId id="259" r:id="rId3"/>
    <p:sldId id="260" r:id="rId4"/>
    <p:sldId id="261" r:id="rId5"/>
    <p:sldId id="262" r:id="rId6"/>
    <p:sldId id="263" r:id="rId7"/>
    <p:sldId id="264" r:id="rId8"/>
    <p:sldId id="266" r:id="rId9"/>
    <p:sldId id="267" r:id="rId10"/>
    <p:sldId id="268" r:id="rId11"/>
    <p:sldId id="269" r:id="rId12"/>
    <p:sldId id="270" r:id="rId13"/>
    <p:sldId id="271" r:id="rId14"/>
    <p:sldId id="272" r:id="rId15"/>
    <p:sldId id="321" r:id="rId16"/>
    <p:sldId id="273" r:id="rId17"/>
    <p:sldId id="275" r:id="rId18"/>
    <p:sldId id="277" r:id="rId19"/>
    <p:sldId id="278" r:id="rId20"/>
    <p:sldId id="310" r:id="rId21"/>
    <p:sldId id="311" r:id="rId22"/>
    <p:sldId id="312" r:id="rId23"/>
    <p:sldId id="314" r:id="rId24"/>
    <p:sldId id="315" r:id="rId25"/>
    <p:sldId id="282" r:id="rId26"/>
    <p:sldId id="308" r:id="rId27"/>
    <p:sldId id="283" r:id="rId28"/>
    <p:sldId id="284" r:id="rId29"/>
    <p:sldId id="285" r:id="rId30"/>
    <p:sldId id="286" r:id="rId31"/>
    <p:sldId id="287" r:id="rId32"/>
    <p:sldId id="288" r:id="rId33"/>
    <p:sldId id="289" r:id="rId34"/>
    <p:sldId id="290" r:id="rId35"/>
    <p:sldId id="297" r:id="rId36"/>
    <p:sldId id="298" r:id="rId37"/>
    <p:sldId id="299" r:id="rId38"/>
    <p:sldId id="302" r:id="rId39"/>
    <p:sldId id="303" r:id="rId40"/>
    <p:sldId id="304" r:id="rId41"/>
    <p:sldId id="305" r:id="rId42"/>
    <p:sldId id="292" r:id="rId43"/>
    <p:sldId id="323" r:id="rId44"/>
    <p:sldId id="294" r:id="rId45"/>
    <p:sldId id="307" r:id="rId46"/>
    <p:sldId id="318" r:id="rId47"/>
    <p:sldId id="319" r:id="rId48"/>
    <p:sldId id="309" r:id="rId49"/>
    <p:sldId id="316" r:id="rId50"/>
    <p:sldId id="317" r:id="rId51"/>
    <p:sldId id="306"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3FA5"/>
    <a:srgbClr val="E2D44E"/>
    <a:srgbClr val="4559BF"/>
    <a:srgbClr val="AF7E5D"/>
    <a:srgbClr val="FF6161"/>
    <a:srgbClr val="FFFC74"/>
    <a:srgbClr val="E296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62" autoAdjust="0"/>
    <p:restoredTop sz="94651" autoAdjust="0"/>
  </p:normalViewPr>
  <p:slideViewPr>
    <p:cSldViewPr snapToGrid="0">
      <p:cViewPr varScale="1">
        <p:scale>
          <a:sx n="109" d="100"/>
          <a:sy n="109" d="100"/>
        </p:scale>
        <p:origin x="38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EA73B6-5B88-4D10-8BE2-36BB6D3EE1D3}" type="datetimeFigureOut">
              <a:rPr lang="en-US" smtClean="0"/>
              <a:t>10/4/2021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499F32-9D2E-4A86-8CB2-631116BF2784}" type="slidenum">
              <a:rPr lang="en-US" smtClean="0"/>
              <a:t>‹#›</a:t>
            </a:fld>
            <a:endParaRPr lang="en-US"/>
          </a:p>
        </p:txBody>
      </p:sp>
    </p:spTree>
    <p:extLst>
      <p:ext uri="{BB962C8B-B14F-4D97-AF65-F5344CB8AC3E}">
        <p14:creationId xmlns:p14="http://schemas.microsoft.com/office/powerpoint/2010/main" val="2577835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499F32-9D2E-4A86-8CB2-631116BF2784}" type="slidenum">
              <a:rPr lang="en-US" smtClean="0"/>
              <a:t>35</a:t>
            </a:fld>
            <a:endParaRPr lang="en-US"/>
          </a:p>
        </p:txBody>
      </p:sp>
    </p:spTree>
    <p:extLst>
      <p:ext uri="{BB962C8B-B14F-4D97-AF65-F5344CB8AC3E}">
        <p14:creationId xmlns:p14="http://schemas.microsoft.com/office/powerpoint/2010/main" val="461621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499F32-9D2E-4A86-8CB2-631116BF2784}" type="slidenum">
              <a:rPr lang="en-US" smtClean="0"/>
              <a:t>48</a:t>
            </a:fld>
            <a:endParaRPr lang="en-US"/>
          </a:p>
        </p:txBody>
      </p:sp>
    </p:spTree>
    <p:extLst>
      <p:ext uri="{BB962C8B-B14F-4D97-AF65-F5344CB8AC3E}">
        <p14:creationId xmlns:p14="http://schemas.microsoft.com/office/powerpoint/2010/main" val="1679528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715749" y="0"/>
            <a:ext cx="476251" cy="6858000"/>
          </a:xfrm>
          <a:prstGeom prst="rect">
            <a:avLst/>
          </a:prstGeom>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22000" y="2952750"/>
            <a:ext cx="1270000" cy="952500"/>
          </a:xfrm>
          <a:prstGeom prst="rect">
            <a:avLst/>
          </a:prstGeom>
        </p:spPr>
      </p:pic>
      <p:sp>
        <p:nvSpPr>
          <p:cNvPr id="2" name="Title 1"/>
          <p:cNvSpPr>
            <a:spLocks noGrp="1"/>
          </p:cNvSpPr>
          <p:nvPr>
            <p:ph type="ctrTitle" hasCustomPrompt="1"/>
          </p:nvPr>
        </p:nvSpPr>
        <p:spPr>
          <a:xfrm>
            <a:off x="0" y="529319"/>
            <a:ext cx="11715749" cy="947057"/>
          </a:xfrm>
        </p:spPr>
        <p:txBody>
          <a:bodyPr anchor="b">
            <a:noAutofit/>
          </a:bodyPr>
          <a:lstStyle>
            <a:lvl1pPr algn="ctr">
              <a:defRPr sz="6000" b="0" baseline="0">
                <a:solidFill>
                  <a:schemeClr val="tx1"/>
                </a:solidFill>
                <a:latin typeface="+mn-lt"/>
              </a:defRPr>
            </a:lvl1pPr>
          </a:lstStyle>
          <a:p>
            <a:r>
              <a:rPr lang="en-US" dirty="0" smtClean="0"/>
              <a:t>Click to Edit Title</a:t>
            </a:r>
            <a:endParaRPr lang="en-US" dirty="0"/>
          </a:p>
        </p:txBody>
      </p:sp>
    </p:spTree>
    <p:extLst>
      <p:ext uri="{BB962C8B-B14F-4D97-AF65-F5344CB8AC3E}">
        <p14:creationId xmlns:p14="http://schemas.microsoft.com/office/powerpoint/2010/main" val="3982316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715749" y="0"/>
            <a:ext cx="476251" cy="6858000"/>
          </a:xfrm>
          <a:prstGeom prst="rect">
            <a:avLst/>
          </a:prstGeom>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22000" y="2952750"/>
            <a:ext cx="1270000" cy="952500"/>
          </a:xfrm>
          <a:prstGeom prst="rect">
            <a:avLst/>
          </a:prstGeom>
        </p:spPr>
      </p:pic>
      <p:sp>
        <p:nvSpPr>
          <p:cNvPr id="2" name="Title 1"/>
          <p:cNvSpPr>
            <a:spLocks noGrp="1"/>
          </p:cNvSpPr>
          <p:nvPr>
            <p:ph type="ctrTitle" hasCustomPrompt="1"/>
          </p:nvPr>
        </p:nvSpPr>
        <p:spPr>
          <a:xfrm>
            <a:off x="0" y="5485441"/>
            <a:ext cx="11715749" cy="947057"/>
          </a:xfrm>
        </p:spPr>
        <p:txBody>
          <a:bodyPr anchor="b">
            <a:noAutofit/>
          </a:bodyPr>
          <a:lstStyle>
            <a:lvl1pPr algn="ctr">
              <a:defRPr sz="6000" b="0">
                <a:solidFill>
                  <a:schemeClr val="bg1"/>
                </a:solidFill>
                <a:latin typeface="+mn-lt"/>
              </a:defRPr>
            </a:lvl1pPr>
          </a:lstStyle>
          <a:p>
            <a:r>
              <a:rPr lang="en-US" dirty="0" smtClean="0"/>
              <a:t>CLICK TO EDIT TITLE</a:t>
            </a:r>
            <a:endParaRPr lang="en-US" dirty="0"/>
          </a:p>
        </p:txBody>
      </p:sp>
    </p:spTree>
    <p:extLst>
      <p:ext uri="{BB962C8B-B14F-4D97-AF65-F5344CB8AC3E}">
        <p14:creationId xmlns:p14="http://schemas.microsoft.com/office/powerpoint/2010/main" val="2865167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Rectangle 10"/>
          <p:cNvSpPr/>
          <p:nvPr userDrawn="1"/>
        </p:nvSpPr>
        <p:spPr>
          <a:xfrm>
            <a:off x="0" y="2626178"/>
            <a:ext cx="11239499" cy="1600200"/>
          </a:xfrm>
          <a:prstGeom prst="rect">
            <a:avLst/>
          </a:prstGeom>
          <a:solidFill>
            <a:srgbClr val="FF8400">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45749" y="2952750"/>
            <a:ext cx="1270000" cy="952500"/>
          </a:xfrm>
          <a:prstGeom prst="rect">
            <a:avLst/>
          </a:prstGeom>
        </p:spPr>
      </p:pic>
      <p:sp>
        <p:nvSpPr>
          <p:cNvPr id="2" name="Title 1"/>
          <p:cNvSpPr>
            <a:spLocks noGrp="1"/>
          </p:cNvSpPr>
          <p:nvPr>
            <p:ph type="ctrTitle" hasCustomPrompt="1"/>
          </p:nvPr>
        </p:nvSpPr>
        <p:spPr>
          <a:xfrm>
            <a:off x="0" y="2952751"/>
            <a:ext cx="11239499" cy="947057"/>
          </a:xfrm>
        </p:spPr>
        <p:txBody>
          <a:bodyPr anchor="b">
            <a:noAutofit/>
          </a:bodyPr>
          <a:lstStyle>
            <a:lvl1pPr algn="ctr">
              <a:defRPr sz="6000" b="0">
                <a:solidFill>
                  <a:schemeClr val="bg1"/>
                </a:solidFill>
                <a:latin typeface="+mn-lt"/>
              </a:defRPr>
            </a:lvl1pPr>
          </a:lstStyle>
          <a:p>
            <a:r>
              <a:rPr lang="en-US" dirty="0" smtClean="0"/>
              <a:t>CLICK TO EDIT TITLE</a:t>
            </a:r>
            <a:endParaRPr lang="en-US" dirty="0"/>
          </a:p>
        </p:txBody>
      </p:sp>
    </p:spTree>
    <p:extLst>
      <p:ext uri="{BB962C8B-B14F-4D97-AF65-F5344CB8AC3E}">
        <p14:creationId xmlns:p14="http://schemas.microsoft.com/office/powerpoint/2010/main" val="1990894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Subpage 1">
    <p:spTree>
      <p:nvGrpSpPr>
        <p:cNvPr id="1" name=""/>
        <p:cNvGrpSpPr/>
        <p:nvPr/>
      </p:nvGrpSpPr>
      <p:grpSpPr>
        <a:xfrm>
          <a:off x="0" y="0"/>
          <a:ext cx="0" cy="0"/>
          <a:chOff x="0" y="0"/>
          <a:chExt cx="0" cy="0"/>
        </a:xfrm>
      </p:grpSpPr>
      <p:sp>
        <p:nvSpPr>
          <p:cNvPr id="10" name="Rectangle 9"/>
          <p:cNvSpPr/>
          <p:nvPr userDrawn="1"/>
        </p:nvSpPr>
        <p:spPr>
          <a:xfrm>
            <a:off x="0" y="0"/>
            <a:ext cx="12192000" cy="95097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1854200" y="15033"/>
            <a:ext cx="9753600" cy="935944"/>
          </a:xfrm>
        </p:spPr>
        <p:txBody>
          <a:bodyPr/>
          <a:lstStyle>
            <a:lvl1pPr>
              <a:defRPr b="0">
                <a:solidFill>
                  <a:schemeClr val="bg1"/>
                </a:solidFill>
                <a:latin typeface="+mn-lt"/>
              </a:defRPr>
            </a:lvl1pPr>
          </a:lstStyle>
          <a:p>
            <a:r>
              <a:rPr lang="en-US" dirty="0" smtClean="0"/>
              <a:t>CLICK TO EDIT PAGE TITLE</a:t>
            </a:r>
            <a:endParaRPr lang="en-US" dirty="0"/>
          </a:p>
        </p:txBody>
      </p:sp>
      <p:sp>
        <p:nvSpPr>
          <p:cNvPr id="3" name="Content Placeholder 2"/>
          <p:cNvSpPr>
            <a:spLocks noGrp="1"/>
          </p:cNvSpPr>
          <p:nvPr>
            <p:ph idx="1"/>
          </p:nvPr>
        </p:nvSpPr>
        <p:spPr>
          <a:xfrm>
            <a:off x="435428" y="1110343"/>
            <a:ext cx="11311467"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62"/>
            <a:ext cx="1270000" cy="952500"/>
          </a:xfrm>
          <a:prstGeom prst="rect">
            <a:avLst/>
          </a:prstGeom>
        </p:spPr>
      </p:pic>
      <p:sp>
        <p:nvSpPr>
          <p:cNvPr id="13" name="Rectangle 12"/>
          <p:cNvSpPr/>
          <p:nvPr userDrawn="1"/>
        </p:nvSpPr>
        <p:spPr>
          <a:xfrm>
            <a:off x="0" y="6620256"/>
            <a:ext cx="12192000" cy="23774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42538" y="6620256"/>
            <a:ext cx="3049463" cy="237744"/>
          </a:xfrm>
          <a:prstGeom prst="rect">
            <a:avLst/>
          </a:prstGeom>
        </p:spPr>
      </p:pic>
      <p:sp>
        <p:nvSpPr>
          <p:cNvPr id="6" name="Slide Number Placeholder 5"/>
          <p:cNvSpPr>
            <a:spLocks noGrp="1"/>
          </p:cNvSpPr>
          <p:nvPr>
            <p:ph type="sldNum" sz="quarter" idx="12"/>
          </p:nvPr>
        </p:nvSpPr>
        <p:spPr>
          <a:xfrm>
            <a:off x="8466" y="6619494"/>
            <a:ext cx="1191383" cy="238507"/>
          </a:xfrm>
        </p:spPr>
        <p:txBody>
          <a:bodyPr/>
          <a:lstStyle>
            <a:lvl1pPr algn="l">
              <a:defRPr>
                <a:solidFill>
                  <a:schemeClr val="bg1"/>
                </a:solidFill>
              </a:defRPr>
            </a:lvl1pPr>
          </a:lstStyle>
          <a:p>
            <a:r>
              <a:rPr lang="en-US" dirty="0" smtClean="0"/>
              <a:t>Slide </a:t>
            </a:r>
            <a:fld id="{FCB52E75-E57E-48E5-92A2-27E3304B6D3E}" type="slidenum">
              <a:rPr lang="en-US" smtClean="0"/>
              <a:pPr/>
              <a:t>‹#›</a:t>
            </a:fld>
            <a:endParaRPr lang="en-US" dirty="0"/>
          </a:p>
        </p:txBody>
      </p:sp>
    </p:spTree>
    <p:extLst>
      <p:ext uri="{BB962C8B-B14F-4D97-AF65-F5344CB8AC3E}">
        <p14:creationId xmlns:p14="http://schemas.microsoft.com/office/powerpoint/2010/main" val="277630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Subpage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1854200" y="15033"/>
            <a:ext cx="9753600" cy="935944"/>
          </a:xfrm>
        </p:spPr>
        <p:txBody>
          <a:bodyPr/>
          <a:lstStyle>
            <a:lvl1pPr>
              <a:defRPr b="0">
                <a:solidFill>
                  <a:schemeClr val="bg1"/>
                </a:solidFill>
                <a:latin typeface="+mn-lt"/>
              </a:defRPr>
            </a:lvl1pPr>
          </a:lstStyle>
          <a:p>
            <a:r>
              <a:rPr lang="en-US" dirty="0" smtClean="0"/>
              <a:t>CLICK TO EDIT PAGE TITLE</a:t>
            </a:r>
            <a:endParaRPr lang="en-US" dirty="0"/>
          </a:p>
        </p:txBody>
      </p:sp>
      <p:sp>
        <p:nvSpPr>
          <p:cNvPr id="3" name="Content Placeholder 2"/>
          <p:cNvSpPr>
            <a:spLocks noGrp="1"/>
          </p:cNvSpPr>
          <p:nvPr>
            <p:ph idx="1"/>
          </p:nvPr>
        </p:nvSpPr>
        <p:spPr>
          <a:xfrm>
            <a:off x="435428" y="1110343"/>
            <a:ext cx="11311467"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762"/>
            <a:ext cx="1270000" cy="952500"/>
          </a:xfrm>
          <a:prstGeom prst="rect">
            <a:avLst/>
          </a:prstGeom>
        </p:spPr>
      </p:pic>
      <p:sp>
        <p:nvSpPr>
          <p:cNvPr id="13" name="Rectangle 12"/>
          <p:cNvSpPr/>
          <p:nvPr userDrawn="1"/>
        </p:nvSpPr>
        <p:spPr>
          <a:xfrm>
            <a:off x="0" y="6620256"/>
            <a:ext cx="12192000" cy="23774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4" name="Pictur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42538" y="6620256"/>
            <a:ext cx="3049463" cy="237744"/>
          </a:xfrm>
          <a:prstGeom prst="rect">
            <a:avLst/>
          </a:prstGeom>
        </p:spPr>
      </p:pic>
      <p:sp>
        <p:nvSpPr>
          <p:cNvPr id="6" name="Slide Number Placeholder 5"/>
          <p:cNvSpPr>
            <a:spLocks noGrp="1"/>
          </p:cNvSpPr>
          <p:nvPr>
            <p:ph type="sldNum" sz="quarter" idx="12"/>
          </p:nvPr>
        </p:nvSpPr>
        <p:spPr>
          <a:xfrm>
            <a:off x="8466" y="6619494"/>
            <a:ext cx="1191383" cy="238507"/>
          </a:xfrm>
        </p:spPr>
        <p:txBody>
          <a:bodyPr/>
          <a:lstStyle>
            <a:lvl1pPr algn="l">
              <a:defRPr>
                <a:solidFill>
                  <a:schemeClr val="bg1"/>
                </a:solidFill>
              </a:defRPr>
            </a:lvl1pPr>
          </a:lstStyle>
          <a:p>
            <a:r>
              <a:rPr lang="en-US" dirty="0" smtClean="0"/>
              <a:t>Slide </a:t>
            </a:r>
            <a:fld id="{FCB52E75-E57E-48E5-92A2-27E3304B6D3E}" type="slidenum">
              <a:rPr lang="en-US" smtClean="0"/>
              <a:pPr/>
              <a:t>‹#›</a:t>
            </a:fld>
            <a:endParaRPr lang="en-US" dirty="0"/>
          </a:p>
        </p:txBody>
      </p:sp>
    </p:spTree>
    <p:extLst>
      <p:ext uri="{BB962C8B-B14F-4D97-AF65-F5344CB8AC3E}">
        <p14:creationId xmlns:p14="http://schemas.microsoft.com/office/powerpoint/2010/main" val="3510740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Subpage 3">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1854200" y="15033"/>
            <a:ext cx="9753600" cy="935944"/>
          </a:xfrm>
        </p:spPr>
        <p:txBody>
          <a:bodyPr/>
          <a:lstStyle>
            <a:lvl1pPr>
              <a:defRPr b="0">
                <a:solidFill>
                  <a:schemeClr val="bg1"/>
                </a:solidFill>
                <a:latin typeface="+mn-lt"/>
              </a:defRPr>
            </a:lvl1pPr>
          </a:lstStyle>
          <a:p>
            <a:r>
              <a:rPr lang="en-US" dirty="0" smtClean="0"/>
              <a:t>CLICK TO EDIT PAGE TITLE</a:t>
            </a:r>
            <a:endParaRPr lang="en-US" dirty="0"/>
          </a:p>
        </p:txBody>
      </p:sp>
      <p:sp>
        <p:nvSpPr>
          <p:cNvPr id="3" name="Content Placeholder 2"/>
          <p:cNvSpPr>
            <a:spLocks noGrp="1"/>
          </p:cNvSpPr>
          <p:nvPr>
            <p:ph idx="1"/>
          </p:nvPr>
        </p:nvSpPr>
        <p:spPr>
          <a:xfrm>
            <a:off x="435428" y="1110343"/>
            <a:ext cx="11311467"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762"/>
            <a:ext cx="1270000" cy="952500"/>
          </a:xfrm>
          <a:prstGeom prst="rect">
            <a:avLst/>
          </a:prstGeom>
        </p:spPr>
      </p:pic>
      <p:sp>
        <p:nvSpPr>
          <p:cNvPr id="13" name="Rectangle 12"/>
          <p:cNvSpPr/>
          <p:nvPr userDrawn="1"/>
        </p:nvSpPr>
        <p:spPr>
          <a:xfrm>
            <a:off x="0" y="6620256"/>
            <a:ext cx="12192000" cy="23774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4" name="Pictur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42538" y="6620256"/>
            <a:ext cx="3049463" cy="237744"/>
          </a:xfrm>
          <a:prstGeom prst="rect">
            <a:avLst/>
          </a:prstGeom>
        </p:spPr>
      </p:pic>
      <p:sp>
        <p:nvSpPr>
          <p:cNvPr id="6" name="Slide Number Placeholder 5"/>
          <p:cNvSpPr>
            <a:spLocks noGrp="1"/>
          </p:cNvSpPr>
          <p:nvPr>
            <p:ph type="sldNum" sz="quarter" idx="12"/>
          </p:nvPr>
        </p:nvSpPr>
        <p:spPr>
          <a:xfrm>
            <a:off x="8466" y="6619494"/>
            <a:ext cx="1191383" cy="238507"/>
          </a:xfrm>
        </p:spPr>
        <p:txBody>
          <a:bodyPr/>
          <a:lstStyle>
            <a:lvl1pPr algn="l">
              <a:defRPr>
                <a:solidFill>
                  <a:schemeClr val="bg1"/>
                </a:solidFill>
              </a:defRPr>
            </a:lvl1pPr>
          </a:lstStyle>
          <a:p>
            <a:r>
              <a:rPr lang="en-US" dirty="0" smtClean="0"/>
              <a:t>Slide </a:t>
            </a:r>
            <a:fld id="{FCB52E75-E57E-48E5-92A2-27E3304B6D3E}" type="slidenum">
              <a:rPr lang="en-US" smtClean="0"/>
              <a:pPr/>
              <a:t>‹#›</a:t>
            </a:fld>
            <a:endParaRPr lang="en-US" dirty="0"/>
          </a:p>
        </p:txBody>
      </p:sp>
    </p:spTree>
    <p:extLst>
      <p:ext uri="{BB962C8B-B14F-4D97-AF65-F5344CB8AC3E}">
        <p14:creationId xmlns:p14="http://schemas.microsoft.com/office/powerpoint/2010/main" val="3260464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Subpage 4">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1854200" y="15033"/>
            <a:ext cx="9753600" cy="935944"/>
          </a:xfrm>
        </p:spPr>
        <p:txBody>
          <a:bodyPr/>
          <a:lstStyle>
            <a:lvl1pPr>
              <a:defRPr b="0">
                <a:solidFill>
                  <a:schemeClr val="bg1"/>
                </a:solidFill>
                <a:latin typeface="+mn-lt"/>
              </a:defRPr>
            </a:lvl1pPr>
          </a:lstStyle>
          <a:p>
            <a:r>
              <a:rPr lang="en-US" dirty="0" smtClean="0"/>
              <a:t>CLICK TO EDIT PAGE TITLE</a:t>
            </a:r>
            <a:endParaRPr lang="en-US" dirty="0"/>
          </a:p>
        </p:txBody>
      </p:sp>
      <p:sp>
        <p:nvSpPr>
          <p:cNvPr id="3" name="Content Placeholder 2"/>
          <p:cNvSpPr>
            <a:spLocks noGrp="1"/>
          </p:cNvSpPr>
          <p:nvPr>
            <p:ph idx="1"/>
          </p:nvPr>
        </p:nvSpPr>
        <p:spPr>
          <a:xfrm>
            <a:off x="435428" y="1110343"/>
            <a:ext cx="11311467"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762"/>
            <a:ext cx="1270000" cy="952500"/>
          </a:xfrm>
          <a:prstGeom prst="rect">
            <a:avLst/>
          </a:prstGeom>
        </p:spPr>
      </p:pic>
      <p:sp>
        <p:nvSpPr>
          <p:cNvPr id="13" name="Rectangle 12"/>
          <p:cNvSpPr/>
          <p:nvPr userDrawn="1"/>
        </p:nvSpPr>
        <p:spPr>
          <a:xfrm>
            <a:off x="0" y="6620256"/>
            <a:ext cx="12192000" cy="23774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4" name="Pictur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42538" y="6620256"/>
            <a:ext cx="3049463" cy="237744"/>
          </a:xfrm>
          <a:prstGeom prst="rect">
            <a:avLst/>
          </a:prstGeom>
        </p:spPr>
      </p:pic>
      <p:sp>
        <p:nvSpPr>
          <p:cNvPr id="6" name="Slide Number Placeholder 5"/>
          <p:cNvSpPr>
            <a:spLocks noGrp="1"/>
          </p:cNvSpPr>
          <p:nvPr>
            <p:ph type="sldNum" sz="quarter" idx="12"/>
          </p:nvPr>
        </p:nvSpPr>
        <p:spPr>
          <a:xfrm>
            <a:off x="8466" y="6619494"/>
            <a:ext cx="1191383" cy="238507"/>
          </a:xfrm>
        </p:spPr>
        <p:txBody>
          <a:bodyPr/>
          <a:lstStyle>
            <a:lvl1pPr algn="l">
              <a:defRPr>
                <a:solidFill>
                  <a:schemeClr val="bg1"/>
                </a:solidFill>
              </a:defRPr>
            </a:lvl1pPr>
          </a:lstStyle>
          <a:p>
            <a:r>
              <a:rPr lang="en-US" dirty="0" smtClean="0"/>
              <a:t>Slide </a:t>
            </a:r>
            <a:fld id="{FCB52E75-E57E-48E5-92A2-27E3304B6D3E}" type="slidenum">
              <a:rPr lang="en-US" smtClean="0"/>
              <a:pPr/>
              <a:t>‹#›</a:t>
            </a:fld>
            <a:endParaRPr lang="en-US" dirty="0"/>
          </a:p>
        </p:txBody>
      </p:sp>
    </p:spTree>
    <p:extLst>
      <p:ext uri="{BB962C8B-B14F-4D97-AF65-F5344CB8AC3E}">
        <p14:creationId xmlns:p14="http://schemas.microsoft.com/office/powerpoint/2010/main" val="4170382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7434CD-6B08-497A-9E6D-6AB9629400BA}" type="datetimeFigureOut">
              <a:rPr lang="en-US" smtClean="0"/>
              <a:t>10/4/2021</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B52E75-E57E-48E5-92A2-27E3304B6D3E}" type="slidenum">
              <a:rPr lang="en-US" smtClean="0"/>
              <a:t>‹#›</a:t>
            </a:fld>
            <a:endParaRPr lang="en-US"/>
          </a:p>
        </p:txBody>
      </p:sp>
    </p:spTree>
    <p:extLst>
      <p:ext uri="{BB962C8B-B14F-4D97-AF65-F5344CB8AC3E}">
        <p14:creationId xmlns:p14="http://schemas.microsoft.com/office/powerpoint/2010/main" val="11563133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mailto:receipts@expenseit.com" TargetMode="External"/><Relationship Id="rId2" Type="http://schemas.openxmlformats.org/officeDocument/2006/relationships/hyperlink" Target="mailto:receipts@concur.com" TargetMode="Externa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4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5.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4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4.xml"/><Relationship Id="rId5" Type="http://schemas.openxmlformats.org/officeDocument/2006/relationships/image" Target="../media/image53.png"/><Relationship Id="rId4" Type="http://schemas.openxmlformats.org/officeDocument/2006/relationships/image" Target="../media/image5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hyperlink" Target="https://www.owu.edu/about/offices-services/office-of-finance-administration/purchasing-department/"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hyperlink" Target="https://www.owu.edu/about/offices-services/office-of-finance-administration/purchasing-department/concur-travel-expense/"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ctrTitle"/>
          </p:nvPr>
        </p:nvSpPr>
        <p:spPr>
          <a:xfrm>
            <a:off x="0" y="194039"/>
            <a:ext cx="11715749" cy="947057"/>
          </a:xfrm>
        </p:spPr>
        <p:txBody>
          <a:bodyPr/>
          <a:lstStyle/>
          <a:p>
            <a:r>
              <a:rPr lang="en-US" dirty="0" smtClean="0"/>
              <a:t>Concur Travel &amp; Expense</a:t>
            </a:r>
            <a:endParaRPr lang="en-US" dirty="0"/>
          </a:p>
        </p:txBody>
      </p:sp>
      <p:sp>
        <p:nvSpPr>
          <p:cNvPr id="2" name="TextBox 1"/>
          <p:cNvSpPr txBox="1"/>
          <p:nvPr/>
        </p:nvSpPr>
        <p:spPr>
          <a:xfrm>
            <a:off x="2492693" y="1141096"/>
            <a:ext cx="7206614" cy="769441"/>
          </a:xfrm>
          <a:prstGeom prst="rect">
            <a:avLst/>
          </a:prstGeom>
          <a:noFill/>
        </p:spPr>
        <p:txBody>
          <a:bodyPr wrap="square" rtlCol="0">
            <a:spAutoFit/>
          </a:bodyPr>
          <a:lstStyle/>
          <a:p>
            <a:r>
              <a:rPr lang="en-US" sz="4400" dirty="0" smtClean="0"/>
              <a:t>&amp; Procurement Card Training</a:t>
            </a:r>
            <a:endParaRPr lang="en-US" sz="4400" dirty="0"/>
          </a:p>
        </p:txBody>
      </p:sp>
    </p:spTree>
    <p:extLst>
      <p:ext uri="{BB962C8B-B14F-4D97-AF65-F5344CB8AC3E}">
        <p14:creationId xmlns:p14="http://schemas.microsoft.com/office/powerpoint/2010/main" val="12129168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Concur Dashboard</a:t>
            </a:r>
            <a:endParaRPr lang="en-US" dirty="0"/>
          </a:p>
        </p:txBody>
      </p:sp>
      <p:pic>
        <p:nvPicPr>
          <p:cNvPr id="4" name="Content Placeholder 3"/>
          <p:cNvPicPr>
            <a:picLocks noGrp="1" noChangeAspect="1"/>
          </p:cNvPicPr>
          <p:nvPr>
            <p:ph idx="1"/>
          </p:nvPr>
        </p:nvPicPr>
        <p:blipFill>
          <a:blip r:embed="rId2"/>
          <a:stretch>
            <a:fillRect/>
          </a:stretch>
        </p:blipFill>
        <p:spPr>
          <a:xfrm>
            <a:off x="-1" y="950977"/>
            <a:ext cx="12256655" cy="5907024"/>
          </a:xfrm>
          <a:prstGeom prst="rect">
            <a:avLst/>
          </a:prstGeom>
        </p:spPr>
      </p:pic>
      <p:pic>
        <p:nvPicPr>
          <p:cNvPr id="5" name="Picture 4"/>
          <p:cNvPicPr>
            <a:picLocks noChangeAspect="1"/>
          </p:cNvPicPr>
          <p:nvPr/>
        </p:nvPicPr>
        <p:blipFill>
          <a:blip r:embed="rId3"/>
          <a:stretch>
            <a:fillRect/>
          </a:stretch>
        </p:blipFill>
        <p:spPr>
          <a:xfrm>
            <a:off x="8312727" y="2365639"/>
            <a:ext cx="3879273" cy="1938506"/>
          </a:xfrm>
          <a:prstGeom prst="rect">
            <a:avLst/>
          </a:prstGeom>
        </p:spPr>
      </p:pic>
      <p:sp>
        <p:nvSpPr>
          <p:cNvPr id="3" name="Rectangle 2"/>
          <p:cNvSpPr/>
          <p:nvPr/>
        </p:nvSpPr>
        <p:spPr>
          <a:xfrm>
            <a:off x="10638692" y="6356839"/>
            <a:ext cx="1553308" cy="430823"/>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54156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Updating Your Profile Settings</a:t>
            </a:r>
            <a:endParaRPr lang="en-US" dirty="0"/>
          </a:p>
        </p:txBody>
      </p:sp>
      <p:pic>
        <p:nvPicPr>
          <p:cNvPr id="4" name="Content Placeholder 3"/>
          <p:cNvPicPr>
            <a:picLocks noGrp="1" noChangeAspect="1"/>
          </p:cNvPicPr>
          <p:nvPr>
            <p:ph idx="1"/>
          </p:nvPr>
        </p:nvPicPr>
        <p:blipFill>
          <a:blip r:embed="rId2"/>
          <a:stretch>
            <a:fillRect/>
          </a:stretch>
        </p:blipFill>
        <p:spPr>
          <a:xfrm>
            <a:off x="98323" y="996797"/>
            <a:ext cx="10141528" cy="5663183"/>
          </a:xfrm>
          <a:prstGeom prst="rect">
            <a:avLst/>
          </a:prstGeom>
        </p:spPr>
      </p:pic>
      <p:sp>
        <p:nvSpPr>
          <p:cNvPr id="3" name="TextBox 2"/>
          <p:cNvSpPr txBox="1"/>
          <p:nvPr/>
        </p:nvSpPr>
        <p:spPr>
          <a:xfrm>
            <a:off x="8827949" y="1502454"/>
            <a:ext cx="3126659" cy="5078313"/>
          </a:xfrm>
          <a:prstGeom prst="rect">
            <a:avLst/>
          </a:prstGeom>
          <a:solidFill>
            <a:schemeClr val="bg1"/>
          </a:solidFill>
          <a:ln>
            <a:solidFill>
              <a:schemeClr val="tx1"/>
            </a:solidFill>
          </a:ln>
        </p:spPr>
        <p:txBody>
          <a:bodyPr wrap="square" rtlCol="0">
            <a:spAutoFit/>
          </a:bodyPr>
          <a:lstStyle/>
          <a:p>
            <a:r>
              <a:rPr lang="en-US" b="1" dirty="0" smtClean="0"/>
              <a:t>When logging into Concur for the first time users should go to the Profile Settings screen to update their personal information. Make sure you:</a:t>
            </a:r>
          </a:p>
          <a:p>
            <a:pPr marL="285750" indent="-285750">
              <a:buFont typeface="Arial" panose="020B0604020202020204" pitchFamily="34" charset="0"/>
              <a:buChar char="•"/>
            </a:pPr>
            <a:r>
              <a:rPr lang="en-US" b="1" dirty="0" smtClean="0"/>
              <a:t>Verify that your name matches your legal ID</a:t>
            </a:r>
          </a:p>
          <a:p>
            <a:pPr marL="285750" indent="-285750">
              <a:buFont typeface="Arial" panose="020B0604020202020204" pitchFamily="34" charset="0"/>
              <a:buChar char="•"/>
            </a:pPr>
            <a:r>
              <a:rPr lang="en-US" b="1" dirty="0" smtClean="0"/>
              <a:t>Verify your email address (it will email a code to you that you copy and paste into the profile settings)</a:t>
            </a:r>
          </a:p>
          <a:p>
            <a:pPr marL="285750" indent="-285750">
              <a:buFont typeface="Arial" panose="020B0604020202020204" pitchFamily="34" charset="0"/>
              <a:buChar char="•"/>
            </a:pPr>
            <a:r>
              <a:rPr lang="en-US" b="1" dirty="0" smtClean="0"/>
              <a:t>Register your mobile </a:t>
            </a:r>
            <a:r>
              <a:rPr lang="en-US" b="1" dirty="0" smtClean="0"/>
              <a:t>device for risk management</a:t>
            </a:r>
            <a:endParaRPr lang="en-US" b="1" dirty="0" smtClean="0"/>
          </a:p>
          <a:p>
            <a:pPr marL="285750" indent="-285750">
              <a:buFont typeface="Arial" panose="020B0604020202020204" pitchFamily="34" charset="0"/>
              <a:buChar char="•"/>
            </a:pPr>
            <a:r>
              <a:rPr lang="en-US" b="1" dirty="0" smtClean="0"/>
              <a:t>Adjust your travel preferences</a:t>
            </a:r>
          </a:p>
          <a:p>
            <a:pPr marL="285750" indent="-285750">
              <a:buFont typeface="Arial" panose="020B0604020202020204" pitchFamily="34" charset="0"/>
              <a:buChar char="•"/>
            </a:pPr>
            <a:r>
              <a:rPr lang="en-US" b="1" dirty="0" smtClean="0"/>
              <a:t>Add expense delegates and/or travel assistants if needed</a:t>
            </a:r>
          </a:p>
        </p:txBody>
      </p:sp>
    </p:spTree>
    <p:extLst>
      <p:ext uri="{BB962C8B-B14F-4D97-AF65-F5344CB8AC3E}">
        <p14:creationId xmlns:p14="http://schemas.microsoft.com/office/powerpoint/2010/main" val="42580657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an Expense Report</a:t>
            </a:r>
            <a:endParaRPr lang="en-US" dirty="0"/>
          </a:p>
        </p:txBody>
      </p:sp>
      <p:sp>
        <p:nvSpPr>
          <p:cNvPr id="3" name="Content Placeholder 2"/>
          <p:cNvSpPr>
            <a:spLocks noGrp="1"/>
          </p:cNvSpPr>
          <p:nvPr>
            <p:ph idx="1"/>
          </p:nvPr>
        </p:nvSpPr>
        <p:spPr/>
        <p:txBody>
          <a:bodyPr/>
          <a:lstStyle/>
          <a:p>
            <a:r>
              <a:rPr lang="en-US" dirty="0" smtClean="0"/>
              <a:t>Concur allows users to create their own expense reports with ease</a:t>
            </a:r>
          </a:p>
          <a:p>
            <a:r>
              <a:rPr lang="en-US" dirty="0" smtClean="0"/>
              <a:t>P-card charges are automatically loaded from Chase into a user’s account</a:t>
            </a:r>
          </a:p>
          <a:p>
            <a:r>
              <a:rPr lang="en-US" dirty="0" smtClean="0"/>
              <a:t>Out-of-pocket charges (personal cards or cash) can be entered manually on the website or through the Concur mobile app</a:t>
            </a:r>
          </a:p>
          <a:p>
            <a:r>
              <a:rPr lang="en-US" dirty="0" smtClean="0"/>
              <a:t>Receipts can be entered by using the Concur app, by emailing them to your account, or by uploading them from your desktop</a:t>
            </a:r>
          </a:p>
          <a:p>
            <a:pPr lvl="1"/>
            <a:r>
              <a:rPr lang="en-US" dirty="0" smtClean="0"/>
              <a:t>Some receipts may also push through Concur automatically from the vendor</a:t>
            </a:r>
          </a:p>
          <a:p>
            <a:pPr lvl="1"/>
            <a:endParaRPr lang="en-US" dirty="0"/>
          </a:p>
        </p:txBody>
      </p:sp>
    </p:spTree>
    <p:extLst>
      <p:ext uri="{BB962C8B-B14F-4D97-AF65-F5344CB8AC3E}">
        <p14:creationId xmlns:p14="http://schemas.microsoft.com/office/powerpoint/2010/main" val="20797003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Expense Report Dashboard</a:t>
            </a:r>
            <a:endParaRPr lang="en-US" dirty="0"/>
          </a:p>
        </p:txBody>
      </p:sp>
      <p:pic>
        <p:nvPicPr>
          <p:cNvPr id="3" name="Picture 2"/>
          <p:cNvPicPr>
            <a:picLocks noChangeAspect="1"/>
          </p:cNvPicPr>
          <p:nvPr/>
        </p:nvPicPr>
        <p:blipFill>
          <a:blip r:embed="rId2"/>
          <a:stretch>
            <a:fillRect/>
          </a:stretch>
        </p:blipFill>
        <p:spPr>
          <a:xfrm>
            <a:off x="-37316" y="950977"/>
            <a:ext cx="12229316" cy="5646468"/>
          </a:xfrm>
          <a:prstGeom prst="rect">
            <a:avLst/>
          </a:prstGeom>
        </p:spPr>
      </p:pic>
      <p:sp>
        <p:nvSpPr>
          <p:cNvPr id="7" name="TextBox 6"/>
          <p:cNvSpPr txBox="1"/>
          <p:nvPr/>
        </p:nvSpPr>
        <p:spPr>
          <a:xfrm>
            <a:off x="3441291" y="5004620"/>
            <a:ext cx="8504904" cy="1477328"/>
          </a:xfrm>
          <a:prstGeom prst="rect">
            <a:avLst/>
          </a:prstGeom>
          <a:solidFill>
            <a:schemeClr val="bg1"/>
          </a:solidFill>
          <a:ln>
            <a:solidFill>
              <a:schemeClr val="tx1"/>
            </a:solidFill>
          </a:ln>
        </p:spPr>
        <p:txBody>
          <a:bodyPr wrap="square" rtlCol="0">
            <a:spAutoFit/>
          </a:bodyPr>
          <a:lstStyle/>
          <a:p>
            <a:r>
              <a:rPr lang="en-US" b="1" dirty="0" smtClean="0"/>
              <a:t>The Expense screen allows you to create a new report, access open or returned reports, and view or recall submitted reports. You can view all reports you have previously submitted as well. You can also view expenses that have not been assigned to a report (under Available Expenses), and receipts that you have uploaded from your desktop or sent in via email or the mobile app (under Available Receipts). </a:t>
            </a:r>
            <a:endParaRPr lang="en-US" b="1" dirty="0"/>
          </a:p>
        </p:txBody>
      </p:sp>
    </p:spTree>
    <p:extLst>
      <p:ext uri="{BB962C8B-B14F-4D97-AF65-F5344CB8AC3E}">
        <p14:creationId xmlns:p14="http://schemas.microsoft.com/office/powerpoint/2010/main" val="39788938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Expense Report Header</a:t>
            </a:r>
            <a:endParaRPr lang="en-US" dirty="0"/>
          </a:p>
        </p:txBody>
      </p:sp>
      <p:pic>
        <p:nvPicPr>
          <p:cNvPr id="7" name="Picture 6"/>
          <p:cNvPicPr>
            <a:picLocks noChangeAspect="1"/>
          </p:cNvPicPr>
          <p:nvPr/>
        </p:nvPicPr>
        <p:blipFill>
          <a:blip r:embed="rId2"/>
          <a:stretch>
            <a:fillRect/>
          </a:stretch>
        </p:blipFill>
        <p:spPr>
          <a:xfrm>
            <a:off x="113670" y="1119664"/>
            <a:ext cx="11946193" cy="5427406"/>
          </a:xfrm>
          <a:prstGeom prst="rect">
            <a:avLst/>
          </a:prstGeom>
        </p:spPr>
      </p:pic>
      <p:sp>
        <p:nvSpPr>
          <p:cNvPr id="8" name="TextBox 7"/>
          <p:cNvSpPr txBox="1"/>
          <p:nvPr/>
        </p:nvSpPr>
        <p:spPr>
          <a:xfrm>
            <a:off x="4768645" y="3116740"/>
            <a:ext cx="7089058" cy="2308324"/>
          </a:xfrm>
          <a:prstGeom prst="rect">
            <a:avLst/>
          </a:prstGeom>
          <a:solidFill>
            <a:schemeClr val="bg1"/>
          </a:solidFill>
          <a:ln>
            <a:solidFill>
              <a:schemeClr val="tx1"/>
            </a:solidFill>
          </a:ln>
        </p:spPr>
        <p:txBody>
          <a:bodyPr wrap="square" rtlCol="0">
            <a:spAutoFit/>
          </a:bodyPr>
          <a:lstStyle/>
          <a:p>
            <a:r>
              <a:rPr lang="en-US" b="1" dirty="0" smtClean="0"/>
              <a:t>The required fields have a red asterisk next to them. The user type defaults to Employee, but can be modified to Guest or Student if one of those individuals is being reimbursed. Each employee has a default account number that expenses will be charged to unless they are allocated otherwise. Please contact Purchasing if you would like your default account number changed. We suggest submitting an expense report for each month’s expenses as expenses need to be cleared within 30 days. </a:t>
            </a:r>
            <a:endParaRPr lang="en-US" b="1" dirty="0"/>
          </a:p>
        </p:txBody>
      </p:sp>
    </p:spTree>
    <p:extLst>
      <p:ext uri="{BB962C8B-B14F-4D97-AF65-F5344CB8AC3E}">
        <p14:creationId xmlns:p14="http://schemas.microsoft.com/office/powerpoint/2010/main" val="8985616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Reimbursing Guests and Students</a:t>
            </a:r>
            <a:endParaRPr lang="en-US" dirty="0"/>
          </a:p>
        </p:txBody>
      </p:sp>
      <p:sp>
        <p:nvSpPr>
          <p:cNvPr id="3" name="Content Placeholder 2"/>
          <p:cNvSpPr>
            <a:spLocks noGrp="1"/>
          </p:cNvSpPr>
          <p:nvPr>
            <p:ph idx="1"/>
          </p:nvPr>
        </p:nvSpPr>
        <p:spPr>
          <a:xfrm>
            <a:off x="435428" y="1110342"/>
            <a:ext cx="11311467" cy="5447773"/>
          </a:xfrm>
        </p:spPr>
        <p:txBody>
          <a:bodyPr>
            <a:normAutofit/>
          </a:bodyPr>
          <a:lstStyle/>
          <a:p>
            <a:r>
              <a:rPr lang="en-US" sz="2000" dirty="0" smtClean="0"/>
              <a:t>Guests and students are also reimbursed via Concur. The process of adding out of pocket transactions to a report is the same as it is for an employee, but the report header must be modified so that the system knows to send payment to the guest or student.</a:t>
            </a:r>
          </a:p>
          <a:p>
            <a:r>
              <a:rPr lang="en-US" sz="2000" dirty="0" smtClean="0"/>
              <a:t>In the report header, modify the User Type to Guest or Student rather than Employee. A box will appear to enter a vendor ID. For students, this is their OWU ID number. For guests, a vendor ID number must be obtained from the Purchasing office. </a:t>
            </a:r>
          </a:p>
          <a:p>
            <a:r>
              <a:rPr lang="en-US" sz="2000" dirty="0" smtClean="0"/>
              <a:t>You can enter reimbursements for multiple people on the same expense report, but make comments by each transaction so that Accounting knows which guests are being reimbursed for which expenses. </a:t>
            </a:r>
            <a:endParaRPr lang="en-US" sz="2000" dirty="0"/>
          </a:p>
        </p:txBody>
      </p:sp>
      <p:pic>
        <p:nvPicPr>
          <p:cNvPr id="4" name="Picture 3"/>
          <p:cNvPicPr>
            <a:picLocks noChangeAspect="1"/>
          </p:cNvPicPr>
          <p:nvPr/>
        </p:nvPicPr>
        <p:blipFill>
          <a:blip r:embed="rId2"/>
          <a:stretch>
            <a:fillRect/>
          </a:stretch>
        </p:blipFill>
        <p:spPr>
          <a:xfrm>
            <a:off x="92357" y="3777343"/>
            <a:ext cx="12001320" cy="2780771"/>
          </a:xfrm>
          <a:prstGeom prst="rect">
            <a:avLst/>
          </a:prstGeom>
          <a:ln w="28575">
            <a:solidFill>
              <a:schemeClr val="tx1"/>
            </a:solidFill>
          </a:ln>
        </p:spPr>
      </p:pic>
      <p:sp>
        <p:nvSpPr>
          <p:cNvPr id="7" name="Rectangle 6"/>
          <p:cNvSpPr/>
          <p:nvPr/>
        </p:nvSpPr>
        <p:spPr>
          <a:xfrm>
            <a:off x="4129548" y="3991897"/>
            <a:ext cx="3923071" cy="344129"/>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67148" y="4336026"/>
            <a:ext cx="3962400" cy="33429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9646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Expenses to a Report</a:t>
            </a:r>
            <a:endParaRPr lang="en-US" dirty="0"/>
          </a:p>
        </p:txBody>
      </p:sp>
      <p:cxnSp>
        <p:nvCxnSpPr>
          <p:cNvPr id="10" name="Elbow Connector 9"/>
          <p:cNvCxnSpPr/>
          <p:nvPr/>
        </p:nvCxnSpPr>
        <p:spPr>
          <a:xfrm rot="10800000" flipV="1">
            <a:off x="1357745" y="2925015"/>
            <a:ext cx="2201092" cy="557093"/>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748145" y="2971197"/>
            <a:ext cx="785091" cy="46473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Elbow Connector 21"/>
          <p:cNvCxnSpPr/>
          <p:nvPr/>
        </p:nvCxnSpPr>
        <p:spPr>
          <a:xfrm rot="10800000" flipV="1">
            <a:off x="2198255" y="1370535"/>
            <a:ext cx="2595418" cy="513206"/>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1383146" y="1818315"/>
            <a:ext cx="849745" cy="34426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stretch>
            <a:fillRect/>
          </a:stretch>
        </p:blipFill>
        <p:spPr>
          <a:xfrm>
            <a:off x="68826" y="1002643"/>
            <a:ext cx="7659329" cy="5584970"/>
          </a:xfrm>
          <a:prstGeom prst="rect">
            <a:avLst/>
          </a:prstGeom>
        </p:spPr>
      </p:pic>
      <p:sp>
        <p:nvSpPr>
          <p:cNvPr id="4" name="TextBox 3"/>
          <p:cNvSpPr txBox="1"/>
          <p:nvPr/>
        </p:nvSpPr>
        <p:spPr>
          <a:xfrm>
            <a:off x="3032649" y="5230761"/>
            <a:ext cx="7683297" cy="1200329"/>
          </a:xfrm>
          <a:prstGeom prst="rect">
            <a:avLst/>
          </a:prstGeom>
          <a:solidFill>
            <a:schemeClr val="bg1"/>
          </a:solidFill>
          <a:ln>
            <a:solidFill>
              <a:schemeClr val="tx1"/>
            </a:solidFill>
          </a:ln>
        </p:spPr>
        <p:txBody>
          <a:bodyPr wrap="square" rtlCol="0">
            <a:spAutoFit/>
          </a:bodyPr>
          <a:lstStyle/>
          <a:p>
            <a:r>
              <a:rPr lang="en-US" b="1" dirty="0" smtClean="0"/>
              <a:t>To add P-card charges to an expense report, you can add them from the Available Expenses page, or by clicking Add Expense. This is also how you add Out of Pocket expenses. The expense type is </a:t>
            </a:r>
            <a:r>
              <a:rPr lang="en-US" b="1" dirty="0" err="1" smtClean="0"/>
              <a:t>autopopulated</a:t>
            </a:r>
            <a:r>
              <a:rPr lang="en-US" b="1" dirty="0" smtClean="0"/>
              <a:t> from the vendor but can be modified. </a:t>
            </a:r>
            <a:endParaRPr lang="en-US" b="1" dirty="0"/>
          </a:p>
        </p:txBody>
      </p:sp>
      <p:pic>
        <p:nvPicPr>
          <p:cNvPr id="5" name="Picture 4"/>
          <p:cNvPicPr>
            <a:picLocks noChangeAspect="1"/>
          </p:cNvPicPr>
          <p:nvPr/>
        </p:nvPicPr>
        <p:blipFill>
          <a:blip r:embed="rId3"/>
          <a:stretch>
            <a:fillRect/>
          </a:stretch>
        </p:blipFill>
        <p:spPr>
          <a:xfrm>
            <a:off x="4699204" y="1110502"/>
            <a:ext cx="7277100" cy="2845049"/>
          </a:xfrm>
          <a:prstGeom prst="rect">
            <a:avLst/>
          </a:prstGeom>
        </p:spPr>
      </p:pic>
    </p:spTree>
    <p:extLst>
      <p:ext uri="{BB962C8B-B14F-4D97-AF65-F5344CB8AC3E}">
        <p14:creationId xmlns:p14="http://schemas.microsoft.com/office/powerpoint/2010/main" val="464713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Entering Expense Details</a:t>
            </a:r>
            <a:endParaRPr lang="en-US" dirty="0"/>
          </a:p>
        </p:txBody>
      </p:sp>
      <p:pic>
        <p:nvPicPr>
          <p:cNvPr id="3" name="Picture 2"/>
          <p:cNvPicPr>
            <a:picLocks noChangeAspect="1"/>
          </p:cNvPicPr>
          <p:nvPr/>
        </p:nvPicPr>
        <p:blipFill>
          <a:blip r:embed="rId2"/>
          <a:stretch>
            <a:fillRect/>
          </a:stretch>
        </p:blipFill>
        <p:spPr>
          <a:xfrm>
            <a:off x="0" y="985120"/>
            <a:ext cx="12191999" cy="5528695"/>
          </a:xfrm>
          <a:prstGeom prst="rect">
            <a:avLst/>
          </a:prstGeom>
        </p:spPr>
      </p:pic>
      <p:sp>
        <p:nvSpPr>
          <p:cNvPr id="7" name="TextBox 6"/>
          <p:cNvSpPr txBox="1"/>
          <p:nvPr/>
        </p:nvSpPr>
        <p:spPr>
          <a:xfrm>
            <a:off x="6158345" y="4002283"/>
            <a:ext cx="5449455" cy="2308324"/>
          </a:xfrm>
          <a:prstGeom prst="rect">
            <a:avLst/>
          </a:prstGeom>
          <a:solidFill>
            <a:schemeClr val="bg1"/>
          </a:solidFill>
          <a:ln w="19050">
            <a:solidFill>
              <a:schemeClr val="tx1"/>
            </a:solidFill>
          </a:ln>
        </p:spPr>
        <p:txBody>
          <a:bodyPr wrap="square" rtlCol="0">
            <a:spAutoFit/>
          </a:bodyPr>
          <a:lstStyle/>
          <a:p>
            <a:r>
              <a:rPr lang="en-US" b="1" dirty="0" smtClean="0"/>
              <a:t>Different expense types require different details. Any field that is required is marked with a red asterisk. The fields may begin to </a:t>
            </a:r>
            <a:r>
              <a:rPr lang="en-US" b="1" dirty="0" err="1" smtClean="0"/>
              <a:t>autopopulate</a:t>
            </a:r>
            <a:r>
              <a:rPr lang="en-US" b="1" dirty="0" smtClean="0"/>
              <a:t> as you use the system more. After adding or editing any required information, you can click Save Expense and attach a receipt from your Available Receipts (those that you may have sent via email, the Concur app, or automated from the vendor) or you can attach one from your desktop.  </a:t>
            </a:r>
            <a:endParaRPr lang="en-US" b="1" dirty="0"/>
          </a:p>
        </p:txBody>
      </p:sp>
    </p:spTree>
    <p:extLst>
      <p:ext uri="{BB962C8B-B14F-4D97-AF65-F5344CB8AC3E}">
        <p14:creationId xmlns:p14="http://schemas.microsoft.com/office/powerpoint/2010/main" val="11754425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Report Information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system uses symbols to provide information. If you click on the symbol it will tell you more about its meaning. Typically red exclamation marks will prevent you from submitting a report. Yellow hazard signs may indicate that two expenses are similar. </a:t>
            </a:r>
          </a:p>
          <a:p>
            <a:r>
              <a:rPr lang="en-US" dirty="0" smtClean="0"/>
              <a:t>You no longer need to assign object codes</a:t>
            </a:r>
          </a:p>
          <a:p>
            <a:pPr lvl="1"/>
            <a:r>
              <a:rPr lang="en-US" dirty="0" smtClean="0"/>
              <a:t>Concur assigns the object codes based on the expense type of your transaction</a:t>
            </a:r>
          </a:p>
          <a:p>
            <a:r>
              <a:rPr lang="en-US" dirty="0" smtClean="0"/>
              <a:t>Transactions will default to the account number entered in the report header, but they can easily be allocated to another account or split between multiple accounts based on percentage or dollar amount</a:t>
            </a:r>
          </a:p>
          <a:p>
            <a:r>
              <a:rPr lang="en-US" dirty="0" smtClean="0"/>
              <a:t>Certain expense types require itemization (hotels, meals with alcohol)</a:t>
            </a:r>
          </a:p>
          <a:p>
            <a:r>
              <a:rPr lang="en-US" dirty="0" smtClean="0"/>
              <a:t>Concur has a built-in exchange calculator when entering out-of-pocket charges in a foreign currency</a:t>
            </a:r>
          </a:p>
          <a:p>
            <a:r>
              <a:rPr lang="en-US" dirty="0" smtClean="0"/>
              <a:t>The system will not allow you to submit out-of-pocket payments when you have outstanding P-card charges. All reimbursements and P-card expenses must be submitted within 30 days. </a:t>
            </a:r>
          </a:p>
        </p:txBody>
      </p:sp>
    </p:spTree>
    <p:extLst>
      <p:ext uri="{BB962C8B-B14F-4D97-AF65-F5344CB8AC3E}">
        <p14:creationId xmlns:p14="http://schemas.microsoft.com/office/powerpoint/2010/main" val="20349392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Supporting Details</a:t>
            </a:r>
            <a:endParaRPr lang="en-US" dirty="0"/>
          </a:p>
        </p:txBody>
      </p:sp>
      <p:pic>
        <p:nvPicPr>
          <p:cNvPr id="3" name="Picture 2"/>
          <p:cNvPicPr>
            <a:picLocks noChangeAspect="1"/>
          </p:cNvPicPr>
          <p:nvPr/>
        </p:nvPicPr>
        <p:blipFill>
          <a:blip r:embed="rId2"/>
          <a:stretch>
            <a:fillRect/>
          </a:stretch>
        </p:blipFill>
        <p:spPr>
          <a:xfrm>
            <a:off x="0" y="950977"/>
            <a:ext cx="11918022" cy="5558318"/>
          </a:xfrm>
          <a:prstGeom prst="rect">
            <a:avLst/>
          </a:prstGeom>
        </p:spPr>
      </p:pic>
      <p:sp>
        <p:nvSpPr>
          <p:cNvPr id="5" name="TextBox 4"/>
          <p:cNvSpPr txBox="1"/>
          <p:nvPr/>
        </p:nvSpPr>
        <p:spPr>
          <a:xfrm>
            <a:off x="7316965" y="4500081"/>
            <a:ext cx="4118172" cy="1754326"/>
          </a:xfrm>
          <a:prstGeom prst="rect">
            <a:avLst/>
          </a:prstGeom>
          <a:solidFill>
            <a:schemeClr val="bg1"/>
          </a:solidFill>
          <a:ln w="19050">
            <a:solidFill>
              <a:schemeClr val="tx1"/>
            </a:solidFill>
          </a:ln>
        </p:spPr>
        <p:txBody>
          <a:bodyPr wrap="square" rtlCol="0">
            <a:spAutoFit/>
          </a:bodyPr>
          <a:lstStyle/>
          <a:p>
            <a:r>
              <a:rPr lang="en-US" b="1" dirty="0" smtClean="0"/>
              <a:t>Some expense types require additional details</a:t>
            </a:r>
            <a:r>
              <a:rPr lang="en-US" b="1" dirty="0"/>
              <a:t> </a:t>
            </a:r>
            <a:r>
              <a:rPr lang="en-US" b="1" dirty="0" smtClean="0"/>
              <a:t>based on IRS requirements. For instance, Awards and Flowers/Gifts/Memorials require a recipient’s name. We also ask for a vendor name and additional information.</a:t>
            </a:r>
            <a:endParaRPr lang="en-US" b="1" dirty="0"/>
          </a:p>
        </p:txBody>
      </p:sp>
    </p:spTree>
    <p:extLst>
      <p:ext uri="{BB962C8B-B14F-4D97-AF65-F5344CB8AC3E}">
        <p14:creationId xmlns:p14="http://schemas.microsoft.com/office/powerpoint/2010/main" val="24332182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Card Information</a:t>
            </a:r>
            <a:endParaRPr lang="en-US" dirty="0"/>
          </a:p>
        </p:txBody>
      </p:sp>
      <p:sp>
        <p:nvSpPr>
          <p:cNvPr id="3" name="Content Placeholder 2"/>
          <p:cNvSpPr>
            <a:spLocks noGrp="1"/>
          </p:cNvSpPr>
          <p:nvPr>
            <p:ph idx="1"/>
          </p:nvPr>
        </p:nvSpPr>
        <p:spPr/>
        <p:txBody>
          <a:bodyPr>
            <a:normAutofit/>
          </a:bodyPr>
          <a:lstStyle/>
          <a:p>
            <a:r>
              <a:rPr lang="en-US" sz="3200" dirty="0" smtClean="0"/>
              <a:t>Before you can use your card for any purchases, you must activate it. Call the number on the sticker on the front of the card. Your birth year </a:t>
            </a:r>
            <a:r>
              <a:rPr lang="en-US" sz="3200" dirty="0" smtClean="0"/>
              <a:t>should </a:t>
            </a:r>
            <a:r>
              <a:rPr lang="en-US" sz="3200" dirty="0" smtClean="0"/>
              <a:t>be your activation code.</a:t>
            </a:r>
          </a:p>
          <a:p>
            <a:r>
              <a:rPr lang="en-US" sz="3200" dirty="0" smtClean="0"/>
              <a:t>If you have an issue or your card is not working, call the number on the back of the card.</a:t>
            </a:r>
          </a:p>
          <a:p>
            <a:r>
              <a:rPr lang="en-US" sz="3200" dirty="0" smtClean="0"/>
              <a:t>If your card has been lost or stolen, call JPMorgan Chase immediately at 1-800-316-6056. </a:t>
            </a:r>
          </a:p>
          <a:p>
            <a:r>
              <a:rPr lang="en-US" sz="3200" dirty="0" smtClean="0"/>
              <a:t>Your default card limit is $</a:t>
            </a:r>
            <a:r>
              <a:rPr lang="en-US" sz="3200" dirty="0" smtClean="0"/>
              <a:t>5,000 per month. </a:t>
            </a:r>
            <a:r>
              <a:rPr lang="en-US" sz="3200" dirty="0" smtClean="0"/>
              <a:t>If for some reason you need this increased, email the Purchasing department and copy your supervisor.</a:t>
            </a:r>
            <a:endParaRPr lang="en-US" sz="3200" dirty="0"/>
          </a:p>
        </p:txBody>
      </p:sp>
    </p:spTree>
    <p:extLst>
      <p:ext uri="{BB962C8B-B14F-4D97-AF65-F5344CB8AC3E}">
        <p14:creationId xmlns:p14="http://schemas.microsoft.com/office/powerpoint/2010/main" val="10923798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Individual Meals</a:t>
            </a:r>
            <a:endParaRPr lang="en-US" dirty="0"/>
          </a:p>
        </p:txBody>
      </p:sp>
      <p:sp>
        <p:nvSpPr>
          <p:cNvPr id="3" name="Content Placeholder 2"/>
          <p:cNvSpPr>
            <a:spLocks noGrp="1"/>
          </p:cNvSpPr>
          <p:nvPr>
            <p:ph idx="1"/>
          </p:nvPr>
        </p:nvSpPr>
        <p:spPr>
          <a:xfrm>
            <a:off x="127421" y="1062216"/>
            <a:ext cx="5291604" cy="5334000"/>
          </a:xfrm>
        </p:spPr>
        <p:txBody>
          <a:bodyPr/>
          <a:lstStyle/>
          <a:p>
            <a:r>
              <a:rPr lang="en-US" dirty="0" smtClean="0"/>
              <a:t>Whenever you had a meal by yourself, you will choose from the following expense types:</a:t>
            </a:r>
          </a:p>
          <a:p>
            <a:pPr lvl="1"/>
            <a:r>
              <a:rPr lang="en-US" dirty="0" smtClean="0"/>
              <a:t>Breakfast – One Person Meal</a:t>
            </a:r>
          </a:p>
          <a:p>
            <a:pPr lvl="1"/>
            <a:r>
              <a:rPr lang="en-US" dirty="0" smtClean="0"/>
              <a:t>Lunch – One Person Meal</a:t>
            </a:r>
          </a:p>
          <a:p>
            <a:pPr lvl="1"/>
            <a:r>
              <a:rPr lang="en-US" dirty="0" smtClean="0"/>
              <a:t>Dinner – One Person Meal</a:t>
            </a:r>
            <a:endParaRPr lang="en-US" dirty="0"/>
          </a:p>
        </p:txBody>
      </p:sp>
      <p:pic>
        <p:nvPicPr>
          <p:cNvPr id="4" name="Picture 3"/>
          <p:cNvPicPr>
            <a:picLocks noChangeAspect="1"/>
          </p:cNvPicPr>
          <p:nvPr/>
        </p:nvPicPr>
        <p:blipFill>
          <a:blip r:embed="rId2"/>
          <a:stretch>
            <a:fillRect/>
          </a:stretch>
        </p:blipFill>
        <p:spPr>
          <a:xfrm>
            <a:off x="4764505" y="1942853"/>
            <a:ext cx="7427495" cy="4564602"/>
          </a:xfrm>
          <a:prstGeom prst="rect">
            <a:avLst/>
          </a:prstGeom>
          <a:effectLst>
            <a:softEdge rad="12700"/>
          </a:effectLst>
        </p:spPr>
      </p:pic>
      <p:sp>
        <p:nvSpPr>
          <p:cNvPr id="5" name="Rectangle 4"/>
          <p:cNvSpPr/>
          <p:nvPr/>
        </p:nvSpPr>
        <p:spPr>
          <a:xfrm>
            <a:off x="4771505" y="5112327"/>
            <a:ext cx="1330037" cy="756458"/>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14234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Meals with Multiple People</a:t>
            </a:r>
            <a:endParaRPr lang="en-US" dirty="0"/>
          </a:p>
        </p:txBody>
      </p:sp>
      <p:sp>
        <p:nvSpPr>
          <p:cNvPr id="3" name="Content Placeholder 2"/>
          <p:cNvSpPr>
            <a:spLocks noGrp="1"/>
          </p:cNvSpPr>
          <p:nvPr>
            <p:ph idx="1"/>
          </p:nvPr>
        </p:nvSpPr>
        <p:spPr/>
        <p:txBody>
          <a:bodyPr/>
          <a:lstStyle/>
          <a:p>
            <a:r>
              <a:rPr lang="en-US" dirty="0" smtClean="0"/>
              <a:t>When you dine with other people or purchase a meal for someone other than yourself, you will choose one of the expense types titled Meal with Multiple People.</a:t>
            </a:r>
          </a:p>
          <a:p>
            <a:r>
              <a:rPr lang="en-US" dirty="0" smtClean="0"/>
              <a:t>There are two options:</a:t>
            </a:r>
          </a:p>
          <a:p>
            <a:pPr lvl="1"/>
            <a:r>
              <a:rPr lang="en-US" dirty="0" smtClean="0"/>
              <a:t>Meal with Multiple People &lt;10</a:t>
            </a:r>
          </a:p>
          <a:p>
            <a:pPr lvl="2"/>
            <a:r>
              <a:rPr lang="en-US" dirty="0" smtClean="0"/>
              <a:t>Use this expense type when there were less than 10 people at the meal</a:t>
            </a:r>
          </a:p>
          <a:p>
            <a:pPr lvl="1"/>
            <a:r>
              <a:rPr lang="en-US" dirty="0" smtClean="0"/>
              <a:t>Meal with Multiple People 10+</a:t>
            </a:r>
          </a:p>
          <a:p>
            <a:pPr lvl="2"/>
            <a:r>
              <a:rPr lang="en-US" dirty="0" smtClean="0"/>
              <a:t>Use this expense type when there were more than 10 people at the meal</a:t>
            </a:r>
            <a:endParaRPr lang="en-US" dirty="0"/>
          </a:p>
        </p:txBody>
      </p:sp>
    </p:spTree>
    <p:extLst>
      <p:ext uri="{BB962C8B-B14F-4D97-AF65-F5344CB8AC3E}">
        <p14:creationId xmlns:p14="http://schemas.microsoft.com/office/powerpoint/2010/main" val="14498436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Meal with Multiple People &lt;10</a:t>
            </a:r>
            <a:endParaRPr lang="en-US" dirty="0"/>
          </a:p>
        </p:txBody>
      </p:sp>
      <p:sp>
        <p:nvSpPr>
          <p:cNvPr id="3" name="Content Placeholder 2"/>
          <p:cNvSpPr>
            <a:spLocks noGrp="1"/>
          </p:cNvSpPr>
          <p:nvPr>
            <p:ph idx="1"/>
          </p:nvPr>
        </p:nvSpPr>
        <p:spPr>
          <a:xfrm>
            <a:off x="7872153" y="1110343"/>
            <a:ext cx="3874742" cy="5334000"/>
          </a:xfrm>
        </p:spPr>
        <p:txBody>
          <a:bodyPr>
            <a:normAutofit fontScale="77500" lnSpcReduction="20000"/>
          </a:bodyPr>
          <a:lstStyle/>
          <a:p>
            <a:r>
              <a:rPr lang="en-US" dirty="0" smtClean="0"/>
              <a:t>When there are less than 10 people at a meal, we need to know their individual names per IRS guidelines.</a:t>
            </a:r>
          </a:p>
          <a:p>
            <a:r>
              <a:rPr lang="en-US" dirty="0" smtClean="0"/>
              <a:t>You will add the attendees by clicking Attendees, then by clicking Add in the popup, and by searching among Faculty/Staff, Student, Recent Attendees, or by clicking the link to create a New Attendee.</a:t>
            </a:r>
          </a:p>
          <a:p>
            <a:r>
              <a:rPr lang="en-US" dirty="0" smtClean="0"/>
              <a:t>You can also create groups (useful for teams or classes). </a:t>
            </a:r>
          </a:p>
          <a:p>
            <a:r>
              <a:rPr lang="en-US" dirty="0" smtClean="0"/>
              <a:t>Continue adding attendees until all names have been added.</a:t>
            </a:r>
            <a:endParaRPr lang="en-US" dirty="0"/>
          </a:p>
        </p:txBody>
      </p:sp>
      <p:pic>
        <p:nvPicPr>
          <p:cNvPr id="7" name="Picture 6"/>
          <p:cNvPicPr>
            <a:picLocks noChangeAspect="1"/>
          </p:cNvPicPr>
          <p:nvPr/>
        </p:nvPicPr>
        <p:blipFill>
          <a:blip r:embed="rId2"/>
          <a:stretch>
            <a:fillRect/>
          </a:stretch>
        </p:blipFill>
        <p:spPr>
          <a:xfrm>
            <a:off x="141492" y="1033924"/>
            <a:ext cx="7730661" cy="5209560"/>
          </a:xfrm>
          <a:prstGeom prst="rect">
            <a:avLst/>
          </a:prstGeom>
        </p:spPr>
      </p:pic>
      <p:sp>
        <p:nvSpPr>
          <p:cNvPr id="8" name="Rectangle 7"/>
          <p:cNvSpPr/>
          <p:nvPr/>
        </p:nvSpPr>
        <p:spPr>
          <a:xfrm>
            <a:off x="265471" y="1799303"/>
            <a:ext cx="953729" cy="3244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stretch>
            <a:fillRect/>
          </a:stretch>
        </p:blipFill>
        <p:spPr>
          <a:xfrm>
            <a:off x="265471" y="2351960"/>
            <a:ext cx="7502013" cy="3167524"/>
          </a:xfrm>
          <a:prstGeom prst="rect">
            <a:avLst/>
          </a:prstGeom>
        </p:spPr>
      </p:pic>
    </p:spTree>
    <p:extLst>
      <p:ext uri="{BB962C8B-B14F-4D97-AF65-F5344CB8AC3E}">
        <p14:creationId xmlns:p14="http://schemas.microsoft.com/office/powerpoint/2010/main" val="27401169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Meal with Multiple People 10+</a:t>
            </a:r>
            <a:endParaRPr lang="en-US" dirty="0"/>
          </a:p>
        </p:txBody>
      </p:sp>
      <p:sp>
        <p:nvSpPr>
          <p:cNvPr id="6" name="Content Placeholder 2"/>
          <p:cNvSpPr txBox="1">
            <a:spLocks/>
          </p:cNvSpPr>
          <p:nvPr/>
        </p:nvSpPr>
        <p:spPr>
          <a:xfrm>
            <a:off x="-83171" y="1298279"/>
            <a:ext cx="3874742" cy="533400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When there are more than 10 people at a meal, you can create an event name and specify how many people were there rather than adding the attendees individually.</a:t>
            </a:r>
          </a:p>
          <a:p>
            <a:r>
              <a:rPr lang="en-US" dirty="0" smtClean="0"/>
              <a:t>Click the Attendees button, find the link to create a New Attendee and create an event name, then click Create Attendee. </a:t>
            </a:r>
          </a:p>
          <a:p>
            <a:r>
              <a:rPr lang="en-US" dirty="0" smtClean="0"/>
              <a:t>Then modify the Attendee Count box with the number of attendees, and click Save. </a:t>
            </a:r>
            <a:endParaRPr lang="en-US" dirty="0"/>
          </a:p>
        </p:txBody>
      </p:sp>
      <p:pic>
        <p:nvPicPr>
          <p:cNvPr id="3" name="Picture 2"/>
          <p:cNvPicPr>
            <a:picLocks noChangeAspect="1"/>
          </p:cNvPicPr>
          <p:nvPr/>
        </p:nvPicPr>
        <p:blipFill>
          <a:blip r:embed="rId2"/>
          <a:stretch>
            <a:fillRect/>
          </a:stretch>
        </p:blipFill>
        <p:spPr>
          <a:xfrm>
            <a:off x="3743325" y="1028315"/>
            <a:ext cx="8448675" cy="3297106"/>
          </a:xfrm>
          <a:prstGeom prst="rect">
            <a:avLst/>
          </a:prstGeom>
        </p:spPr>
      </p:pic>
      <p:pic>
        <p:nvPicPr>
          <p:cNvPr id="11" name="Picture 10"/>
          <p:cNvPicPr>
            <a:picLocks noChangeAspect="1"/>
          </p:cNvPicPr>
          <p:nvPr/>
        </p:nvPicPr>
        <p:blipFill>
          <a:blip r:embed="rId3"/>
          <a:stretch>
            <a:fillRect/>
          </a:stretch>
        </p:blipFill>
        <p:spPr>
          <a:xfrm>
            <a:off x="3914456" y="3853467"/>
            <a:ext cx="8277544" cy="2557608"/>
          </a:xfrm>
          <a:prstGeom prst="rect">
            <a:avLst/>
          </a:prstGeom>
        </p:spPr>
      </p:pic>
    </p:spTree>
    <p:extLst>
      <p:ext uri="{BB962C8B-B14F-4D97-AF65-F5344CB8AC3E}">
        <p14:creationId xmlns:p14="http://schemas.microsoft.com/office/powerpoint/2010/main" val="20581054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Athletic Meals</a:t>
            </a:r>
            <a:endParaRPr lang="en-US" dirty="0"/>
          </a:p>
        </p:txBody>
      </p:sp>
      <p:sp>
        <p:nvSpPr>
          <p:cNvPr id="3" name="Content Placeholder 2"/>
          <p:cNvSpPr>
            <a:spLocks noGrp="1"/>
          </p:cNvSpPr>
          <p:nvPr>
            <p:ph idx="1"/>
          </p:nvPr>
        </p:nvSpPr>
        <p:spPr/>
        <p:txBody>
          <a:bodyPr/>
          <a:lstStyle/>
          <a:p>
            <a:r>
              <a:rPr lang="en-US" dirty="0" smtClean="0"/>
              <a:t>If you had a meal for a team, you will use one of the Meal with Multiple People expense types.</a:t>
            </a:r>
          </a:p>
          <a:p>
            <a:r>
              <a:rPr lang="en-US" dirty="0" smtClean="0"/>
              <a:t>If you had a meal while recruiting, you will use either:</a:t>
            </a:r>
          </a:p>
          <a:p>
            <a:pPr lvl="1"/>
            <a:r>
              <a:rPr lang="en-US" dirty="0" smtClean="0"/>
              <a:t>Athletic Recruiting – Individual Meals</a:t>
            </a:r>
          </a:p>
          <a:p>
            <a:pPr lvl="1"/>
            <a:r>
              <a:rPr lang="en-US" dirty="0" smtClean="0"/>
              <a:t>Athletic Recruiting – Meals for Multiple People</a:t>
            </a:r>
          </a:p>
          <a:p>
            <a:pPr lvl="1"/>
            <a:r>
              <a:rPr lang="en-US" dirty="0" smtClean="0"/>
              <a:t>These expense types will use the same fields as the other meal expense types.</a:t>
            </a:r>
            <a:endParaRPr lang="en-US" dirty="0"/>
          </a:p>
        </p:txBody>
      </p:sp>
    </p:spTree>
    <p:extLst>
      <p:ext uri="{BB962C8B-B14F-4D97-AF65-F5344CB8AC3E}">
        <p14:creationId xmlns:p14="http://schemas.microsoft.com/office/powerpoint/2010/main" val="27660566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Itemizing Expenses</a:t>
            </a:r>
            <a:endParaRPr lang="en-US" dirty="0"/>
          </a:p>
        </p:txBody>
      </p:sp>
      <p:pic>
        <p:nvPicPr>
          <p:cNvPr id="3" name="Picture 2"/>
          <p:cNvPicPr>
            <a:picLocks noChangeAspect="1"/>
          </p:cNvPicPr>
          <p:nvPr/>
        </p:nvPicPr>
        <p:blipFill>
          <a:blip r:embed="rId2"/>
          <a:stretch>
            <a:fillRect/>
          </a:stretch>
        </p:blipFill>
        <p:spPr>
          <a:xfrm>
            <a:off x="128229" y="1013453"/>
            <a:ext cx="11769245" cy="4856779"/>
          </a:xfrm>
          <a:prstGeom prst="rect">
            <a:avLst/>
          </a:prstGeom>
        </p:spPr>
      </p:pic>
      <p:sp>
        <p:nvSpPr>
          <p:cNvPr id="7" name="TextBox 6"/>
          <p:cNvSpPr txBox="1"/>
          <p:nvPr/>
        </p:nvSpPr>
        <p:spPr>
          <a:xfrm>
            <a:off x="6914406" y="2310025"/>
            <a:ext cx="4870054" cy="2862322"/>
          </a:xfrm>
          <a:prstGeom prst="rect">
            <a:avLst/>
          </a:prstGeom>
          <a:solidFill>
            <a:schemeClr val="bg1"/>
          </a:solidFill>
          <a:ln w="19050">
            <a:solidFill>
              <a:schemeClr val="tx1"/>
            </a:solidFill>
          </a:ln>
        </p:spPr>
        <p:txBody>
          <a:bodyPr wrap="square" rtlCol="0">
            <a:spAutoFit/>
          </a:bodyPr>
          <a:lstStyle/>
          <a:p>
            <a:r>
              <a:rPr lang="en-US" b="1" dirty="0" smtClean="0"/>
              <a:t>For hotels and meals with alcohol, or expenses that you need to split between expense types, you will itemize. Click on the Itemizations tab and then click Create Itemization. For hotels, we need you to separate out hotel tax from the room rate and any incidentals or meals that were also on the bill. </a:t>
            </a:r>
          </a:p>
          <a:p>
            <a:endParaRPr lang="en-US" b="1" dirty="0"/>
          </a:p>
          <a:p>
            <a:r>
              <a:rPr lang="en-US" b="1" dirty="0" smtClean="0"/>
              <a:t>The system will not let you save the expense until there is $0.00 remaining. </a:t>
            </a:r>
            <a:endParaRPr lang="en-US" b="1" dirty="0"/>
          </a:p>
        </p:txBody>
      </p:sp>
      <p:sp>
        <p:nvSpPr>
          <p:cNvPr id="9" name="Rectangle 8"/>
          <p:cNvSpPr/>
          <p:nvPr/>
        </p:nvSpPr>
        <p:spPr>
          <a:xfrm>
            <a:off x="287676" y="2661007"/>
            <a:ext cx="1643866" cy="78083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479533" y="1962364"/>
            <a:ext cx="1777429" cy="6986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4716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Personal/Non-Reimbursable Expenses</a:t>
            </a:r>
            <a:endParaRPr lang="en-US" dirty="0"/>
          </a:p>
        </p:txBody>
      </p:sp>
      <p:pic>
        <p:nvPicPr>
          <p:cNvPr id="3" name="Picture 2"/>
          <p:cNvPicPr>
            <a:picLocks noChangeAspect="1"/>
          </p:cNvPicPr>
          <p:nvPr/>
        </p:nvPicPr>
        <p:blipFill>
          <a:blip r:embed="rId2"/>
          <a:stretch>
            <a:fillRect/>
          </a:stretch>
        </p:blipFill>
        <p:spPr>
          <a:xfrm>
            <a:off x="123112" y="1053718"/>
            <a:ext cx="12068888" cy="5295711"/>
          </a:xfrm>
          <a:prstGeom prst="rect">
            <a:avLst/>
          </a:prstGeom>
        </p:spPr>
      </p:pic>
      <p:sp>
        <p:nvSpPr>
          <p:cNvPr id="5" name="TextBox 4"/>
          <p:cNvSpPr txBox="1"/>
          <p:nvPr/>
        </p:nvSpPr>
        <p:spPr>
          <a:xfrm>
            <a:off x="7397394" y="2571497"/>
            <a:ext cx="4345968" cy="3139321"/>
          </a:xfrm>
          <a:prstGeom prst="rect">
            <a:avLst/>
          </a:prstGeom>
          <a:solidFill>
            <a:schemeClr val="bg1"/>
          </a:solidFill>
          <a:ln w="19050">
            <a:solidFill>
              <a:schemeClr val="tx1"/>
            </a:solidFill>
          </a:ln>
        </p:spPr>
        <p:txBody>
          <a:bodyPr wrap="square" rtlCol="0">
            <a:spAutoFit/>
          </a:bodyPr>
          <a:lstStyle/>
          <a:p>
            <a:r>
              <a:rPr lang="en-US" b="1" dirty="0" smtClean="0"/>
              <a:t>If you accidentally used your P-card for a personal expense, modify the expense type to Personal/Non Reimbursable and bring a check for the amount of the transaction to the Accounting office. </a:t>
            </a:r>
          </a:p>
          <a:p>
            <a:endParaRPr lang="en-US" b="1" dirty="0"/>
          </a:p>
          <a:p>
            <a:r>
              <a:rPr lang="en-US" b="1" dirty="0" smtClean="0"/>
              <a:t>If you make a P-card purchase that is against policy, the approver or processor can mark the expense Personal/Non Reimbursable and require repayment to the university. </a:t>
            </a:r>
            <a:endParaRPr lang="en-US" b="1" dirty="0"/>
          </a:p>
        </p:txBody>
      </p:sp>
    </p:spTree>
    <p:extLst>
      <p:ext uri="{BB962C8B-B14F-4D97-AF65-F5344CB8AC3E}">
        <p14:creationId xmlns:p14="http://schemas.microsoft.com/office/powerpoint/2010/main" val="2196830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Allocating Expenses</a:t>
            </a:r>
            <a:endParaRPr lang="en-US" dirty="0"/>
          </a:p>
        </p:txBody>
      </p:sp>
      <p:pic>
        <p:nvPicPr>
          <p:cNvPr id="9" name="Picture 8"/>
          <p:cNvPicPr>
            <a:picLocks noChangeAspect="1"/>
          </p:cNvPicPr>
          <p:nvPr/>
        </p:nvPicPr>
        <p:blipFill>
          <a:blip r:embed="rId2"/>
          <a:stretch>
            <a:fillRect/>
          </a:stretch>
        </p:blipFill>
        <p:spPr>
          <a:xfrm>
            <a:off x="210334" y="1134548"/>
            <a:ext cx="11574124" cy="3962918"/>
          </a:xfrm>
          <a:prstGeom prst="rect">
            <a:avLst/>
          </a:prstGeom>
        </p:spPr>
      </p:pic>
      <p:pic>
        <p:nvPicPr>
          <p:cNvPr id="10" name="Picture 9"/>
          <p:cNvPicPr>
            <a:picLocks noChangeAspect="1"/>
          </p:cNvPicPr>
          <p:nvPr/>
        </p:nvPicPr>
        <p:blipFill>
          <a:blip r:embed="rId3"/>
          <a:stretch>
            <a:fillRect/>
          </a:stretch>
        </p:blipFill>
        <p:spPr>
          <a:xfrm>
            <a:off x="3164440" y="2123164"/>
            <a:ext cx="9027560" cy="4734836"/>
          </a:xfrm>
          <a:prstGeom prst="rect">
            <a:avLst/>
          </a:prstGeom>
        </p:spPr>
      </p:pic>
      <p:sp>
        <p:nvSpPr>
          <p:cNvPr id="6" name="TextBox 5"/>
          <p:cNvSpPr txBox="1"/>
          <p:nvPr/>
        </p:nvSpPr>
        <p:spPr>
          <a:xfrm>
            <a:off x="5504301" y="1084682"/>
            <a:ext cx="6483928" cy="2585323"/>
          </a:xfrm>
          <a:prstGeom prst="rect">
            <a:avLst/>
          </a:prstGeom>
          <a:solidFill>
            <a:schemeClr val="bg1"/>
          </a:solidFill>
          <a:ln w="19050">
            <a:solidFill>
              <a:schemeClr val="tx1"/>
            </a:solidFill>
          </a:ln>
        </p:spPr>
        <p:txBody>
          <a:bodyPr wrap="square" rtlCol="0">
            <a:spAutoFit/>
          </a:bodyPr>
          <a:lstStyle/>
          <a:p>
            <a:r>
              <a:rPr lang="en-US" b="1" dirty="0" smtClean="0"/>
              <a:t>There may be times you need to charge one transaction to a different account number or split a transaction between multiple account numbers. Click on the transaction then click the Allocate link. You will see a screen that looks like this. You can click Add to add a new allocation. You can split a transaction by percentage or dollar amount and can save your favorite allocations. Type your account number in the Fund, Organization, and Project drop downs and choose the correct account number segment from the list that appears. Then click Save.</a:t>
            </a:r>
            <a:endParaRPr lang="en-US" b="1" dirty="0"/>
          </a:p>
        </p:txBody>
      </p:sp>
    </p:spTree>
    <p:extLst>
      <p:ext uri="{BB962C8B-B14F-4D97-AF65-F5344CB8AC3E}">
        <p14:creationId xmlns:p14="http://schemas.microsoft.com/office/powerpoint/2010/main" val="31233037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Viewing Allocations or Itemizations</a:t>
            </a:r>
            <a:endParaRPr lang="en-US" dirty="0"/>
          </a:p>
        </p:txBody>
      </p:sp>
      <p:pic>
        <p:nvPicPr>
          <p:cNvPr id="4" name="Picture 3"/>
          <p:cNvPicPr>
            <a:picLocks noChangeAspect="1"/>
          </p:cNvPicPr>
          <p:nvPr/>
        </p:nvPicPr>
        <p:blipFill>
          <a:blip r:embed="rId2"/>
          <a:stretch>
            <a:fillRect/>
          </a:stretch>
        </p:blipFill>
        <p:spPr>
          <a:xfrm>
            <a:off x="133563" y="1099334"/>
            <a:ext cx="11948845" cy="5291191"/>
          </a:xfrm>
          <a:prstGeom prst="rect">
            <a:avLst/>
          </a:prstGeom>
        </p:spPr>
      </p:pic>
      <p:sp>
        <p:nvSpPr>
          <p:cNvPr id="9" name="TextBox 8"/>
          <p:cNvSpPr txBox="1"/>
          <p:nvPr/>
        </p:nvSpPr>
        <p:spPr>
          <a:xfrm>
            <a:off x="2702103" y="1099334"/>
            <a:ext cx="9380305" cy="2308324"/>
          </a:xfrm>
          <a:prstGeom prst="rect">
            <a:avLst/>
          </a:prstGeom>
          <a:solidFill>
            <a:schemeClr val="bg1"/>
          </a:solidFill>
          <a:ln w="19050">
            <a:solidFill>
              <a:schemeClr val="tx1"/>
            </a:solidFill>
          </a:ln>
        </p:spPr>
        <p:txBody>
          <a:bodyPr wrap="square" rtlCol="0">
            <a:spAutoFit/>
          </a:bodyPr>
          <a:lstStyle/>
          <a:p>
            <a:r>
              <a:rPr lang="en-US" b="1" dirty="0" smtClean="0"/>
              <a:t>After allocating an expense, you can view the account number details by clicking on the blue “Allocated” text. This text appears whenever a line is charged to an account different than the account number that was entered in the report header. When a report that contains an allocated expense is submitted, it will be approved by your default approver, then it will go to the cost object approver for that account number. The cost object approver will only be able to see the transaction charged to their account number. </a:t>
            </a:r>
          </a:p>
          <a:p>
            <a:endParaRPr lang="en-US" b="1" dirty="0"/>
          </a:p>
          <a:p>
            <a:r>
              <a:rPr lang="en-US" b="1" dirty="0" smtClean="0"/>
              <a:t>You can view itemizations in the same manner. </a:t>
            </a:r>
            <a:endParaRPr lang="en-US" b="1" dirty="0"/>
          </a:p>
        </p:txBody>
      </p:sp>
    </p:spTree>
    <p:extLst>
      <p:ext uri="{BB962C8B-B14F-4D97-AF65-F5344CB8AC3E}">
        <p14:creationId xmlns:p14="http://schemas.microsoft.com/office/powerpoint/2010/main" val="4784116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Expenses in Foreign Currencies</a:t>
            </a:r>
            <a:endParaRPr lang="en-US" dirty="0"/>
          </a:p>
        </p:txBody>
      </p:sp>
      <p:pic>
        <p:nvPicPr>
          <p:cNvPr id="3" name="Picture 2"/>
          <p:cNvPicPr>
            <a:picLocks noChangeAspect="1"/>
          </p:cNvPicPr>
          <p:nvPr/>
        </p:nvPicPr>
        <p:blipFill>
          <a:blip r:embed="rId2"/>
          <a:stretch>
            <a:fillRect/>
          </a:stretch>
        </p:blipFill>
        <p:spPr>
          <a:xfrm>
            <a:off x="0" y="1042219"/>
            <a:ext cx="12103510" cy="5680293"/>
          </a:xfrm>
          <a:prstGeom prst="rect">
            <a:avLst/>
          </a:prstGeom>
        </p:spPr>
      </p:pic>
      <p:sp>
        <p:nvSpPr>
          <p:cNvPr id="5" name="TextBox 4"/>
          <p:cNvSpPr txBox="1"/>
          <p:nvPr/>
        </p:nvSpPr>
        <p:spPr>
          <a:xfrm>
            <a:off x="6051755" y="2916184"/>
            <a:ext cx="5827059" cy="1477328"/>
          </a:xfrm>
          <a:prstGeom prst="rect">
            <a:avLst/>
          </a:prstGeom>
          <a:solidFill>
            <a:schemeClr val="bg1"/>
          </a:solidFill>
          <a:ln w="19050">
            <a:solidFill>
              <a:schemeClr val="tx1"/>
            </a:solidFill>
          </a:ln>
        </p:spPr>
        <p:txBody>
          <a:bodyPr wrap="square" rtlCol="0">
            <a:spAutoFit/>
          </a:bodyPr>
          <a:lstStyle/>
          <a:p>
            <a:r>
              <a:rPr lang="en-US" b="1" dirty="0" smtClean="0"/>
              <a:t>Charges made in foreign currency on your P-Card will automatically convert to USD. When adding an out-of-pocket expense in a foreign country, Concur will automatically add the exchange rate based on the date and location. </a:t>
            </a:r>
            <a:endParaRPr lang="en-US" b="1" dirty="0"/>
          </a:p>
        </p:txBody>
      </p:sp>
      <p:cxnSp>
        <p:nvCxnSpPr>
          <p:cNvPr id="8" name="Straight Arrow Connector 7"/>
          <p:cNvCxnSpPr/>
          <p:nvPr/>
        </p:nvCxnSpPr>
        <p:spPr>
          <a:xfrm flipH="1">
            <a:off x="1622323" y="4188542"/>
            <a:ext cx="4429432" cy="144534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22066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Unauthorized Transactions	</a:t>
            </a:r>
            <a:endParaRPr lang="en-US" dirty="0"/>
          </a:p>
        </p:txBody>
      </p:sp>
      <p:sp>
        <p:nvSpPr>
          <p:cNvPr id="3" name="Content Placeholder 2"/>
          <p:cNvSpPr>
            <a:spLocks noGrp="1"/>
          </p:cNvSpPr>
          <p:nvPr>
            <p:ph idx="1"/>
          </p:nvPr>
        </p:nvSpPr>
        <p:spPr/>
        <p:txBody>
          <a:bodyPr>
            <a:normAutofit lnSpcReduction="10000"/>
          </a:bodyPr>
          <a:lstStyle/>
          <a:p>
            <a:r>
              <a:rPr lang="en-US" dirty="0" smtClean="0"/>
              <a:t>Cell phones or monthly cell phone service</a:t>
            </a:r>
          </a:p>
          <a:p>
            <a:r>
              <a:rPr lang="en-US" dirty="0" smtClean="0"/>
              <a:t>Controlled substances</a:t>
            </a:r>
          </a:p>
          <a:p>
            <a:r>
              <a:rPr lang="en-US" dirty="0" smtClean="0"/>
              <a:t>Donations</a:t>
            </a:r>
          </a:p>
          <a:p>
            <a:r>
              <a:rPr lang="en-US" dirty="0" smtClean="0"/>
              <a:t>Fines and penalties</a:t>
            </a:r>
          </a:p>
          <a:p>
            <a:r>
              <a:rPr lang="en-US" dirty="0" smtClean="0"/>
              <a:t>Gambling</a:t>
            </a:r>
          </a:p>
          <a:p>
            <a:r>
              <a:rPr lang="en-US" dirty="0" smtClean="0"/>
              <a:t>Gift cards</a:t>
            </a:r>
          </a:p>
          <a:p>
            <a:r>
              <a:rPr lang="en-US" dirty="0" smtClean="0"/>
              <a:t>Guns, weapons, ammunition or explosives</a:t>
            </a:r>
          </a:p>
          <a:p>
            <a:r>
              <a:rPr lang="en-US" dirty="0" smtClean="0"/>
              <a:t>Hazardous chemicals</a:t>
            </a:r>
          </a:p>
          <a:p>
            <a:r>
              <a:rPr lang="en-US" dirty="0" smtClean="0"/>
              <a:t>Illegal transactions</a:t>
            </a:r>
          </a:p>
          <a:p>
            <a:r>
              <a:rPr lang="en-US" dirty="0" smtClean="0"/>
              <a:t>Internet connectivity unless traveling on university business</a:t>
            </a:r>
          </a:p>
          <a:p>
            <a:r>
              <a:rPr lang="en-US" dirty="0" smtClean="0"/>
              <a:t>Personal items, services, or expenses</a:t>
            </a:r>
          </a:p>
          <a:p>
            <a:pPr marL="0" indent="0">
              <a:buNone/>
            </a:pPr>
            <a:endParaRPr lang="en-US" dirty="0"/>
          </a:p>
        </p:txBody>
      </p:sp>
    </p:spTree>
    <p:extLst>
      <p:ext uri="{BB962C8B-B14F-4D97-AF65-F5344CB8AC3E}">
        <p14:creationId xmlns:p14="http://schemas.microsoft.com/office/powerpoint/2010/main" val="38398458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Calculating Mileage</a:t>
            </a:r>
            <a:endParaRPr lang="en-US" dirty="0"/>
          </a:p>
        </p:txBody>
      </p:sp>
      <p:pic>
        <p:nvPicPr>
          <p:cNvPr id="5" name="Picture 4"/>
          <p:cNvPicPr>
            <a:picLocks noChangeAspect="1"/>
          </p:cNvPicPr>
          <p:nvPr/>
        </p:nvPicPr>
        <p:blipFill>
          <a:blip r:embed="rId2"/>
          <a:stretch>
            <a:fillRect/>
          </a:stretch>
        </p:blipFill>
        <p:spPr>
          <a:xfrm>
            <a:off x="299956" y="1127958"/>
            <a:ext cx="11572568" cy="3409267"/>
          </a:xfrm>
          <a:prstGeom prst="rect">
            <a:avLst/>
          </a:prstGeom>
        </p:spPr>
      </p:pic>
      <p:sp>
        <p:nvSpPr>
          <p:cNvPr id="6" name="TextBox 5"/>
          <p:cNvSpPr txBox="1"/>
          <p:nvPr/>
        </p:nvSpPr>
        <p:spPr>
          <a:xfrm>
            <a:off x="2133331" y="4714206"/>
            <a:ext cx="7905818" cy="1477328"/>
          </a:xfrm>
          <a:prstGeom prst="rect">
            <a:avLst/>
          </a:prstGeom>
          <a:solidFill>
            <a:schemeClr val="bg1"/>
          </a:solidFill>
          <a:ln w="19050">
            <a:solidFill>
              <a:schemeClr val="tx1"/>
            </a:solidFill>
          </a:ln>
        </p:spPr>
        <p:txBody>
          <a:bodyPr wrap="square" rtlCol="0">
            <a:spAutoFit/>
          </a:bodyPr>
          <a:lstStyle/>
          <a:p>
            <a:r>
              <a:rPr lang="en-US" b="1" dirty="0" smtClean="0"/>
              <a:t>When entering a mileage reimbursement, choose Personal Car Mileage as the expense type then click on the Mileage Calculator. It will bring up a screen for you to enter the locations and automatically calculate your reimbursement for you. You can make your trip round trip and also deduct your commute. This Mileage Calculator is considered your receipt. </a:t>
            </a:r>
            <a:endParaRPr lang="en-US" b="1" dirty="0"/>
          </a:p>
        </p:txBody>
      </p:sp>
    </p:spTree>
    <p:extLst>
      <p:ext uri="{BB962C8B-B14F-4D97-AF65-F5344CB8AC3E}">
        <p14:creationId xmlns:p14="http://schemas.microsoft.com/office/powerpoint/2010/main" val="38477543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Using Faculty Development, TEW, or Start-Up Funds</a:t>
            </a:r>
            <a:endParaRPr lang="en-US" sz="3600" dirty="0"/>
          </a:p>
        </p:txBody>
      </p:sp>
      <p:pic>
        <p:nvPicPr>
          <p:cNvPr id="4" name="Picture 3"/>
          <p:cNvPicPr>
            <a:picLocks noChangeAspect="1"/>
          </p:cNvPicPr>
          <p:nvPr/>
        </p:nvPicPr>
        <p:blipFill>
          <a:blip r:embed="rId2"/>
          <a:stretch>
            <a:fillRect/>
          </a:stretch>
        </p:blipFill>
        <p:spPr>
          <a:xfrm>
            <a:off x="0" y="1000338"/>
            <a:ext cx="6833278" cy="5544300"/>
          </a:xfrm>
          <a:prstGeom prst="rect">
            <a:avLst/>
          </a:prstGeom>
        </p:spPr>
      </p:pic>
      <p:sp>
        <p:nvSpPr>
          <p:cNvPr id="3" name="TextBox 2"/>
          <p:cNvSpPr txBox="1"/>
          <p:nvPr/>
        </p:nvSpPr>
        <p:spPr>
          <a:xfrm>
            <a:off x="6833279" y="4283628"/>
            <a:ext cx="5105292" cy="1754326"/>
          </a:xfrm>
          <a:prstGeom prst="rect">
            <a:avLst/>
          </a:prstGeom>
          <a:solidFill>
            <a:schemeClr val="bg1"/>
          </a:solidFill>
          <a:ln w="12700">
            <a:solidFill>
              <a:schemeClr val="tx1"/>
            </a:solidFill>
          </a:ln>
        </p:spPr>
        <p:txBody>
          <a:bodyPr wrap="square" rtlCol="0">
            <a:spAutoFit/>
          </a:bodyPr>
          <a:lstStyle/>
          <a:p>
            <a:r>
              <a:rPr lang="en-US" b="1" dirty="0" smtClean="0"/>
              <a:t>Account numbers to allocate to:</a:t>
            </a:r>
          </a:p>
          <a:p>
            <a:r>
              <a:rPr lang="en-US" b="1" dirty="0" smtClean="0"/>
              <a:t>Faculty Development: 10-0000-00000 </a:t>
            </a:r>
          </a:p>
          <a:p>
            <a:r>
              <a:rPr lang="en-US" b="1" dirty="0" smtClean="0"/>
              <a:t>TEW: 10-0000-XXXXX (obtain your specific project code from the Provost’s office)</a:t>
            </a:r>
          </a:p>
          <a:p>
            <a:r>
              <a:rPr lang="en-US" b="1" dirty="0" smtClean="0"/>
              <a:t>Start-Up Funds: 10-0000-XXXXX (obtain your specific project code from the Provost’s office)</a:t>
            </a:r>
            <a:endParaRPr lang="en-US" b="1" dirty="0"/>
          </a:p>
        </p:txBody>
      </p:sp>
      <p:pic>
        <p:nvPicPr>
          <p:cNvPr id="6" name="Picture 5"/>
          <p:cNvPicPr>
            <a:picLocks noChangeAspect="1"/>
          </p:cNvPicPr>
          <p:nvPr/>
        </p:nvPicPr>
        <p:blipFill>
          <a:blip r:embed="rId3"/>
          <a:stretch>
            <a:fillRect/>
          </a:stretch>
        </p:blipFill>
        <p:spPr>
          <a:xfrm>
            <a:off x="4140029" y="1044086"/>
            <a:ext cx="7798541" cy="2869434"/>
          </a:xfrm>
          <a:prstGeom prst="rect">
            <a:avLst/>
          </a:prstGeom>
        </p:spPr>
      </p:pic>
      <p:cxnSp>
        <p:nvCxnSpPr>
          <p:cNvPr id="8" name="Straight Arrow Connector 7"/>
          <p:cNvCxnSpPr/>
          <p:nvPr/>
        </p:nvCxnSpPr>
        <p:spPr>
          <a:xfrm flipV="1">
            <a:off x="1854200" y="1839074"/>
            <a:ext cx="2851364" cy="38014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92467" y="4006629"/>
            <a:ext cx="6740811" cy="2308324"/>
          </a:xfrm>
          <a:prstGeom prst="rect">
            <a:avLst/>
          </a:prstGeom>
          <a:solidFill>
            <a:schemeClr val="bg1"/>
          </a:solidFill>
          <a:ln w="19050">
            <a:solidFill>
              <a:schemeClr val="tx1"/>
            </a:solidFill>
          </a:ln>
        </p:spPr>
        <p:txBody>
          <a:bodyPr wrap="square" rtlCol="0">
            <a:spAutoFit/>
          </a:bodyPr>
          <a:lstStyle/>
          <a:p>
            <a:r>
              <a:rPr lang="en-US" b="1" dirty="0" smtClean="0"/>
              <a:t>If you are charging an expense to your faculty development, TEW, or Start-Up funds, modify the Business Purpose to one of those categories. Then, allocate the transaction if it is different than the account number entered in your report header. For faculty development, you will not need to enter your analytical code, as it is tied to your profile behind the scenes. If you are charging an expense to someone else’s faculty development account, please put the person’s name in the Additional Information box. </a:t>
            </a:r>
            <a:endParaRPr lang="en-US" b="1" dirty="0"/>
          </a:p>
        </p:txBody>
      </p:sp>
    </p:spTree>
    <p:extLst>
      <p:ext uri="{BB962C8B-B14F-4D97-AF65-F5344CB8AC3E}">
        <p14:creationId xmlns:p14="http://schemas.microsoft.com/office/powerpoint/2010/main" val="20441545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Importing Receipts</a:t>
            </a:r>
            <a:endParaRPr lang="en-US" dirty="0"/>
          </a:p>
        </p:txBody>
      </p:sp>
      <p:sp>
        <p:nvSpPr>
          <p:cNvPr id="3" name="Content Placeholder 2"/>
          <p:cNvSpPr>
            <a:spLocks noGrp="1"/>
          </p:cNvSpPr>
          <p:nvPr>
            <p:ph idx="1"/>
          </p:nvPr>
        </p:nvSpPr>
        <p:spPr/>
        <p:txBody>
          <a:bodyPr/>
          <a:lstStyle/>
          <a:p>
            <a:r>
              <a:rPr lang="en-US" dirty="0" smtClean="0"/>
              <a:t>Use the Concur mobile app to take photos of your receipts</a:t>
            </a:r>
          </a:p>
          <a:p>
            <a:pPr lvl="1"/>
            <a:r>
              <a:rPr lang="en-US" dirty="0" smtClean="0"/>
              <a:t>Photos taken in the app are uploaded to the account associated with that phone</a:t>
            </a:r>
          </a:p>
          <a:p>
            <a:r>
              <a:rPr lang="en-US" dirty="0" smtClean="0"/>
              <a:t>Send the receipt by email to </a:t>
            </a:r>
            <a:r>
              <a:rPr lang="en-US" dirty="0" smtClean="0">
                <a:hlinkClick r:id="rId2"/>
              </a:rPr>
              <a:t>receipts@concur.com</a:t>
            </a:r>
            <a:r>
              <a:rPr lang="en-US" dirty="0" smtClean="0"/>
              <a:t> or </a:t>
            </a:r>
            <a:r>
              <a:rPr lang="en-US" dirty="0" smtClean="0">
                <a:hlinkClick r:id="rId3"/>
              </a:rPr>
              <a:t>receipts@expenseit.com</a:t>
            </a:r>
            <a:endParaRPr lang="en-US" dirty="0" smtClean="0"/>
          </a:p>
          <a:p>
            <a:pPr lvl="1"/>
            <a:r>
              <a:rPr lang="en-US" dirty="0" smtClean="0"/>
              <a:t>The email must come from a verified address (done in Profile Settings)</a:t>
            </a:r>
          </a:p>
          <a:p>
            <a:pPr lvl="1"/>
            <a:r>
              <a:rPr lang="en-US" dirty="0" smtClean="0"/>
              <a:t>.</a:t>
            </a:r>
            <a:r>
              <a:rPr lang="en-US" dirty="0" err="1" smtClean="0"/>
              <a:t>png</a:t>
            </a:r>
            <a:r>
              <a:rPr lang="en-US" dirty="0" smtClean="0"/>
              <a:t>, .jpg, .jpeg, .pdf, .html, .</a:t>
            </a:r>
            <a:r>
              <a:rPr lang="en-US" dirty="0" err="1" smtClean="0"/>
              <a:t>tif</a:t>
            </a:r>
            <a:r>
              <a:rPr lang="en-US" dirty="0" smtClean="0"/>
              <a:t>, and .tiff files are all accepted</a:t>
            </a:r>
          </a:p>
          <a:p>
            <a:r>
              <a:rPr lang="en-US" dirty="0" smtClean="0"/>
              <a:t>Upload receipt images from your desktop to your account</a:t>
            </a:r>
          </a:p>
          <a:p>
            <a:r>
              <a:rPr lang="en-US" dirty="0" smtClean="0"/>
              <a:t>If your receipt has been misplaced and all other methods of obtaining a receipt have been exhausted, a missing receipt affidavit can be electronically filed</a:t>
            </a:r>
          </a:p>
          <a:p>
            <a:r>
              <a:rPr lang="en-US" dirty="0" smtClean="0"/>
              <a:t>Mileage, tips, tolls, booking fees, international transaction fees, fraud, and parking under $5 do NOT require receipts</a:t>
            </a:r>
            <a:endParaRPr lang="en-US" dirty="0"/>
          </a:p>
        </p:txBody>
      </p:sp>
    </p:spTree>
    <p:extLst>
      <p:ext uri="{BB962C8B-B14F-4D97-AF65-F5344CB8AC3E}">
        <p14:creationId xmlns:p14="http://schemas.microsoft.com/office/powerpoint/2010/main" val="27365626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Available Receipts</a:t>
            </a:r>
            <a:endParaRPr lang="en-US" dirty="0"/>
          </a:p>
        </p:txBody>
      </p:sp>
      <p:sp>
        <p:nvSpPr>
          <p:cNvPr id="6" name="TextBox 5"/>
          <p:cNvSpPr txBox="1"/>
          <p:nvPr/>
        </p:nvSpPr>
        <p:spPr>
          <a:xfrm>
            <a:off x="73449" y="1114270"/>
            <a:ext cx="5906111" cy="2308324"/>
          </a:xfrm>
          <a:prstGeom prst="rect">
            <a:avLst/>
          </a:prstGeom>
          <a:solidFill>
            <a:schemeClr val="bg1"/>
          </a:solidFill>
          <a:ln w="19050">
            <a:solidFill>
              <a:schemeClr val="tx1"/>
            </a:solidFill>
          </a:ln>
        </p:spPr>
        <p:txBody>
          <a:bodyPr wrap="square" rtlCol="0">
            <a:spAutoFit/>
          </a:bodyPr>
          <a:lstStyle/>
          <a:p>
            <a:r>
              <a:rPr lang="en-US" b="1" dirty="0" smtClean="0"/>
              <a:t>Your available receipts (those you’ve uploaded via phone or email) will appear as picture icons. On the expense level, click Attach Receipt Image, and then click Attach underneath the receipt image. Concur may also try to automatically match the receipt to the transaction for you. </a:t>
            </a:r>
          </a:p>
          <a:p>
            <a:endParaRPr lang="en-US" b="1" dirty="0"/>
          </a:p>
          <a:p>
            <a:r>
              <a:rPr lang="en-US" b="1" dirty="0" smtClean="0"/>
              <a:t>You can also upload receipts by clicking on the Plus icon beside your expense on the report level. </a:t>
            </a:r>
            <a:endParaRPr lang="en-US" b="1" dirty="0"/>
          </a:p>
        </p:txBody>
      </p:sp>
      <p:pic>
        <p:nvPicPr>
          <p:cNvPr id="3" name="Picture 2"/>
          <p:cNvPicPr>
            <a:picLocks noChangeAspect="1"/>
          </p:cNvPicPr>
          <p:nvPr/>
        </p:nvPicPr>
        <p:blipFill>
          <a:blip r:embed="rId2"/>
          <a:stretch>
            <a:fillRect/>
          </a:stretch>
        </p:blipFill>
        <p:spPr>
          <a:xfrm>
            <a:off x="73449" y="3513565"/>
            <a:ext cx="5813643" cy="3010526"/>
          </a:xfrm>
          <a:prstGeom prst="rect">
            <a:avLst/>
          </a:prstGeom>
        </p:spPr>
      </p:pic>
      <p:pic>
        <p:nvPicPr>
          <p:cNvPr id="7" name="Picture 6"/>
          <p:cNvPicPr>
            <a:picLocks noChangeAspect="1"/>
          </p:cNvPicPr>
          <p:nvPr/>
        </p:nvPicPr>
        <p:blipFill>
          <a:blip r:embed="rId3"/>
          <a:stretch>
            <a:fillRect/>
          </a:stretch>
        </p:blipFill>
        <p:spPr>
          <a:xfrm>
            <a:off x="6072027" y="1114270"/>
            <a:ext cx="5993126" cy="4962525"/>
          </a:xfrm>
          <a:prstGeom prst="rect">
            <a:avLst/>
          </a:prstGeom>
        </p:spPr>
      </p:pic>
      <p:sp>
        <p:nvSpPr>
          <p:cNvPr id="8" name="Oval 7"/>
          <p:cNvSpPr/>
          <p:nvPr/>
        </p:nvSpPr>
        <p:spPr>
          <a:xfrm>
            <a:off x="6524089" y="3422594"/>
            <a:ext cx="472611" cy="635698"/>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10622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Missing Receipt Affidavit</a:t>
            </a:r>
            <a:endParaRPr lang="en-US" dirty="0"/>
          </a:p>
        </p:txBody>
      </p:sp>
      <p:pic>
        <p:nvPicPr>
          <p:cNvPr id="3" name="Picture 2"/>
          <p:cNvPicPr>
            <a:picLocks noChangeAspect="1"/>
          </p:cNvPicPr>
          <p:nvPr/>
        </p:nvPicPr>
        <p:blipFill>
          <a:blip r:embed="rId2"/>
          <a:stretch>
            <a:fillRect/>
          </a:stretch>
        </p:blipFill>
        <p:spPr>
          <a:xfrm>
            <a:off x="127330" y="1030696"/>
            <a:ext cx="8595429" cy="4716256"/>
          </a:xfrm>
          <a:prstGeom prst="rect">
            <a:avLst/>
          </a:prstGeom>
        </p:spPr>
      </p:pic>
      <p:sp>
        <p:nvSpPr>
          <p:cNvPr id="6" name="TextBox 5"/>
          <p:cNvSpPr txBox="1"/>
          <p:nvPr/>
        </p:nvSpPr>
        <p:spPr>
          <a:xfrm>
            <a:off x="3348194" y="1097317"/>
            <a:ext cx="8645236" cy="2031325"/>
          </a:xfrm>
          <a:prstGeom prst="rect">
            <a:avLst/>
          </a:prstGeom>
          <a:solidFill>
            <a:schemeClr val="bg1"/>
          </a:solidFill>
          <a:ln w="19050">
            <a:solidFill>
              <a:schemeClr val="tx1"/>
            </a:solidFill>
          </a:ln>
        </p:spPr>
        <p:txBody>
          <a:bodyPr wrap="square" rtlCol="0">
            <a:spAutoFit/>
          </a:bodyPr>
          <a:lstStyle/>
          <a:p>
            <a:r>
              <a:rPr lang="en-US" b="1" dirty="0" smtClean="0"/>
              <a:t>We now use electronic missing receipt affidavits. Within the report, click Manage Receipts, then Missing Receipt Declaration. You can then check the boxes to the left of the expenses you are missing a receipt for, and click Accept and Create. </a:t>
            </a:r>
          </a:p>
          <a:p>
            <a:pPr marL="285750" indent="-285750">
              <a:buFont typeface="Arial" panose="020B0604020202020204" pitchFamily="34" charset="0"/>
              <a:buChar char="•"/>
            </a:pPr>
            <a:r>
              <a:rPr lang="en-US" b="1" dirty="0" smtClean="0"/>
              <a:t>Before uploading a missing receipt affidavit all avenues of obtaining a receipt should be exhausted.</a:t>
            </a:r>
          </a:p>
          <a:p>
            <a:pPr marL="285750" indent="-285750">
              <a:buFont typeface="Arial" panose="020B0604020202020204" pitchFamily="34" charset="0"/>
              <a:buChar char="•"/>
            </a:pPr>
            <a:r>
              <a:rPr lang="en-US" b="1" dirty="0" smtClean="0"/>
              <a:t>Some expense types will not accept a missing receipt affidavit (i.e. hotels).</a:t>
            </a:r>
          </a:p>
          <a:p>
            <a:pPr marL="285750" indent="-285750">
              <a:buFont typeface="Arial" panose="020B0604020202020204" pitchFamily="34" charset="0"/>
              <a:buChar char="•"/>
            </a:pPr>
            <a:r>
              <a:rPr lang="en-US" b="1" dirty="0" smtClean="0"/>
              <a:t>No one can submit a missing receipt affidavit on your behalf. </a:t>
            </a:r>
            <a:endParaRPr lang="en-US" b="1" dirty="0"/>
          </a:p>
        </p:txBody>
      </p:sp>
      <p:pic>
        <p:nvPicPr>
          <p:cNvPr id="8" name="Picture 7"/>
          <p:cNvPicPr>
            <a:picLocks noChangeAspect="1"/>
          </p:cNvPicPr>
          <p:nvPr/>
        </p:nvPicPr>
        <p:blipFill>
          <a:blip r:embed="rId3"/>
          <a:stretch>
            <a:fillRect/>
          </a:stretch>
        </p:blipFill>
        <p:spPr>
          <a:xfrm>
            <a:off x="3973263" y="3195263"/>
            <a:ext cx="8218737" cy="3441843"/>
          </a:xfrm>
          <a:prstGeom prst="rect">
            <a:avLst/>
          </a:prstGeom>
        </p:spPr>
      </p:pic>
    </p:spTree>
    <p:extLst>
      <p:ext uri="{BB962C8B-B14F-4D97-AF65-F5344CB8AC3E}">
        <p14:creationId xmlns:p14="http://schemas.microsoft.com/office/powerpoint/2010/main" val="16922084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Submitting Reports</a:t>
            </a:r>
            <a:endParaRPr lang="en-US" dirty="0"/>
          </a:p>
        </p:txBody>
      </p:sp>
      <p:sp>
        <p:nvSpPr>
          <p:cNvPr id="5" name="Content Placeholder 4"/>
          <p:cNvSpPr>
            <a:spLocks noGrp="1"/>
          </p:cNvSpPr>
          <p:nvPr>
            <p:ph idx="1"/>
          </p:nvPr>
        </p:nvSpPr>
        <p:spPr>
          <a:xfrm>
            <a:off x="7829401" y="1079089"/>
            <a:ext cx="4184822" cy="5334000"/>
          </a:xfrm>
        </p:spPr>
        <p:txBody>
          <a:bodyPr>
            <a:normAutofit lnSpcReduction="10000"/>
          </a:bodyPr>
          <a:lstStyle/>
          <a:p>
            <a:r>
              <a:rPr lang="en-US" dirty="0" smtClean="0"/>
              <a:t>Once complete, click Submit Report</a:t>
            </a:r>
          </a:p>
          <a:p>
            <a:r>
              <a:rPr lang="en-US" dirty="0" smtClean="0"/>
              <a:t>A confirmation will appear with a reminder about financial responsibility</a:t>
            </a:r>
          </a:p>
          <a:p>
            <a:r>
              <a:rPr lang="en-US" dirty="0" smtClean="0"/>
              <a:t>Concur will alert you if there are exceptions on your report that need to be fixed</a:t>
            </a:r>
          </a:p>
          <a:p>
            <a:r>
              <a:rPr lang="en-US" dirty="0" smtClean="0"/>
              <a:t>Click Accept &amp; Continue, then Submit Report on the subsequent popup</a:t>
            </a:r>
          </a:p>
          <a:p>
            <a:pPr marL="0" indent="0">
              <a:buNone/>
            </a:pPr>
            <a:endParaRPr lang="en-US" dirty="0"/>
          </a:p>
        </p:txBody>
      </p:sp>
      <p:pic>
        <p:nvPicPr>
          <p:cNvPr id="3" name="Picture 2"/>
          <p:cNvPicPr>
            <a:picLocks noChangeAspect="1"/>
          </p:cNvPicPr>
          <p:nvPr/>
        </p:nvPicPr>
        <p:blipFill>
          <a:blip r:embed="rId3"/>
          <a:stretch>
            <a:fillRect/>
          </a:stretch>
        </p:blipFill>
        <p:spPr>
          <a:xfrm>
            <a:off x="75893" y="1110343"/>
            <a:ext cx="7258972" cy="2635747"/>
          </a:xfrm>
          <a:prstGeom prst="rect">
            <a:avLst/>
          </a:prstGeom>
        </p:spPr>
      </p:pic>
      <p:pic>
        <p:nvPicPr>
          <p:cNvPr id="7" name="Picture 6"/>
          <p:cNvPicPr>
            <a:picLocks noChangeAspect="1"/>
          </p:cNvPicPr>
          <p:nvPr/>
        </p:nvPicPr>
        <p:blipFill>
          <a:blip r:embed="rId4"/>
          <a:stretch>
            <a:fillRect/>
          </a:stretch>
        </p:blipFill>
        <p:spPr>
          <a:xfrm>
            <a:off x="75893" y="3746089"/>
            <a:ext cx="7258972" cy="2857619"/>
          </a:xfrm>
          <a:prstGeom prst="rect">
            <a:avLst/>
          </a:prstGeom>
        </p:spPr>
      </p:pic>
    </p:spTree>
    <p:extLst>
      <p:ext uri="{BB962C8B-B14F-4D97-AF65-F5344CB8AC3E}">
        <p14:creationId xmlns:p14="http://schemas.microsoft.com/office/powerpoint/2010/main" val="26435141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Printing and Saving a Report</a:t>
            </a:r>
            <a:endParaRPr lang="en-US" dirty="0"/>
          </a:p>
        </p:txBody>
      </p:sp>
      <p:pic>
        <p:nvPicPr>
          <p:cNvPr id="3" name="Picture 2"/>
          <p:cNvPicPr>
            <a:picLocks noChangeAspect="1"/>
          </p:cNvPicPr>
          <p:nvPr/>
        </p:nvPicPr>
        <p:blipFill>
          <a:blip r:embed="rId2"/>
          <a:stretch>
            <a:fillRect/>
          </a:stretch>
        </p:blipFill>
        <p:spPr>
          <a:xfrm>
            <a:off x="226142" y="1215362"/>
            <a:ext cx="11828206" cy="5332922"/>
          </a:xfrm>
          <a:prstGeom prst="rect">
            <a:avLst/>
          </a:prstGeom>
        </p:spPr>
      </p:pic>
      <p:sp>
        <p:nvSpPr>
          <p:cNvPr id="6" name="TextBox 5"/>
          <p:cNvSpPr txBox="1"/>
          <p:nvPr/>
        </p:nvSpPr>
        <p:spPr>
          <a:xfrm>
            <a:off x="5846098" y="4922555"/>
            <a:ext cx="5156886" cy="1200329"/>
          </a:xfrm>
          <a:prstGeom prst="rect">
            <a:avLst/>
          </a:prstGeom>
          <a:solidFill>
            <a:schemeClr val="bg1"/>
          </a:solidFill>
          <a:ln w="19050">
            <a:solidFill>
              <a:schemeClr val="tx1"/>
            </a:solidFill>
          </a:ln>
        </p:spPr>
        <p:txBody>
          <a:bodyPr wrap="square" rtlCol="0">
            <a:spAutoFit/>
          </a:bodyPr>
          <a:lstStyle/>
          <a:p>
            <a:r>
              <a:rPr lang="en-US" dirty="0">
                <a:solidFill>
                  <a:prstClr val="black"/>
                </a:solidFill>
                <a:latin typeface="Calibri" panose="020F0502020204030204"/>
              </a:rPr>
              <a:t>You can print or save a summary of the report if you would like. You can have the summary show itemizations and more detail for each expense if you would like as well. </a:t>
            </a:r>
          </a:p>
        </p:txBody>
      </p:sp>
      <p:cxnSp>
        <p:nvCxnSpPr>
          <p:cNvPr id="9" name="Straight Arrow Connector 8"/>
          <p:cNvCxnSpPr/>
          <p:nvPr/>
        </p:nvCxnSpPr>
        <p:spPr>
          <a:xfrm flipH="1" flipV="1">
            <a:off x="3854245" y="3928705"/>
            <a:ext cx="2286000" cy="98742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73916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Acting as a Delegate</a:t>
            </a:r>
            <a:endParaRPr lang="en-US" dirty="0"/>
          </a:p>
        </p:txBody>
      </p:sp>
      <p:sp>
        <p:nvSpPr>
          <p:cNvPr id="3" name="Content Placeholder 2"/>
          <p:cNvSpPr>
            <a:spLocks noGrp="1"/>
          </p:cNvSpPr>
          <p:nvPr>
            <p:ph idx="1"/>
          </p:nvPr>
        </p:nvSpPr>
        <p:spPr/>
        <p:txBody>
          <a:bodyPr>
            <a:normAutofit/>
          </a:bodyPr>
          <a:lstStyle/>
          <a:p>
            <a:r>
              <a:rPr lang="en-US" dirty="0" smtClean="0"/>
              <a:t>To create a report on behalf of another user, the user must first set you as a delegate in their profile settings</a:t>
            </a:r>
          </a:p>
          <a:p>
            <a:r>
              <a:rPr lang="en-US" dirty="0" smtClean="0"/>
              <a:t>Delegates can create reports for those users and upload receipts to those users’ accounts</a:t>
            </a:r>
          </a:p>
          <a:p>
            <a:r>
              <a:rPr lang="en-US" dirty="0" smtClean="0"/>
              <a:t>Delegates can be added permanently or temporarily (useful if the user is going on vacation)</a:t>
            </a:r>
          </a:p>
          <a:p>
            <a:r>
              <a:rPr lang="en-US" dirty="0" smtClean="0"/>
              <a:t>The user must log into Concur as themselves to file any missing receipt affidavits</a:t>
            </a:r>
          </a:p>
          <a:p>
            <a:pPr lvl="1"/>
            <a:r>
              <a:rPr lang="en-US" dirty="0" smtClean="0"/>
              <a:t>This is because the missing receipt affidavit acts as an electronic signature</a:t>
            </a:r>
          </a:p>
          <a:p>
            <a:pPr lvl="1"/>
            <a:r>
              <a:rPr lang="en-US" dirty="0" smtClean="0"/>
              <a:t>If a missing receipt affidavit is needed, the delegate can finish all other aspects of the report and then notify the employee that they need to finish it</a:t>
            </a:r>
          </a:p>
          <a:p>
            <a:pPr marL="457200" lvl="1" indent="0">
              <a:buNone/>
            </a:pPr>
            <a:endParaRPr lang="en-US" dirty="0"/>
          </a:p>
        </p:txBody>
      </p:sp>
    </p:spTree>
    <p:extLst>
      <p:ext uri="{BB962C8B-B14F-4D97-AF65-F5344CB8AC3E}">
        <p14:creationId xmlns:p14="http://schemas.microsoft.com/office/powerpoint/2010/main" val="33050446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Assigning a Delegate</a:t>
            </a:r>
            <a:endParaRPr lang="en-US" dirty="0"/>
          </a:p>
        </p:txBody>
      </p:sp>
      <p:pic>
        <p:nvPicPr>
          <p:cNvPr id="4" name="Content Placeholder 3"/>
          <p:cNvPicPr>
            <a:picLocks noGrp="1" noChangeAspect="1"/>
          </p:cNvPicPr>
          <p:nvPr>
            <p:ph idx="1"/>
          </p:nvPr>
        </p:nvPicPr>
        <p:blipFill>
          <a:blip r:embed="rId2"/>
          <a:stretch>
            <a:fillRect/>
          </a:stretch>
        </p:blipFill>
        <p:spPr>
          <a:xfrm>
            <a:off x="1804087" y="1105467"/>
            <a:ext cx="8612917" cy="5023484"/>
          </a:xfrm>
          <a:prstGeom prst="rect">
            <a:avLst/>
          </a:prstGeom>
        </p:spPr>
      </p:pic>
      <p:sp>
        <p:nvSpPr>
          <p:cNvPr id="5" name="TextBox 4"/>
          <p:cNvSpPr txBox="1"/>
          <p:nvPr/>
        </p:nvSpPr>
        <p:spPr>
          <a:xfrm>
            <a:off x="3404544" y="4514334"/>
            <a:ext cx="6825306" cy="923330"/>
          </a:xfrm>
          <a:prstGeom prst="rect">
            <a:avLst/>
          </a:prstGeom>
          <a:solidFill>
            <a:schemeClr val="bg1"/>
          </a:solidFill>
          <a:ln w="19050">
            <a:solidFill>
              <a:schemeClr val="tx1"/>
            </a:solidFill>
          </a:ln>
        </p:spPr>
        <p:txBody>
          <a:bodyPr wrap="square" rtlCol="0">
            <a:spAutoFit/>
          </a:bodyPr>
          <a:lstStyle/>
          <a:p>
            <a:r>
              <a:rPr lang="en-US" b="1" dirty="0">
                <a:solidFill>
                  <a:prstClr val="black"/>
                </a:solidFill>
                <a:latin typeface="Calibri" panose="020F0502020204030204"/>
              </a:rPr>
              <a:t>Adding a delegate is done in the user’s profile settings. The user can add multiple people as delegates and delegates can prepare reports for multiple users. </a:t>
            </a:r>
          </a:p>
        </p:txBody>
      </p:sp>
    </p:spTree>
    <p:extLst>
      <p:ext uri="{BB962C8B-B14F-4D97-AF65-F5344CB8AC3E}">
        <p14:creationId xmlns:p14="http://schemas.microsoft.com/office/powerpoint/2010/main" val="40315555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Delegate Access</a:t>
            </a:r>
            <a:endParaRPr lang="en-US" dirty="0"/>
          </a:p>
        </p:txBody>
      </p:sp>
      <p:pic>
        <p:nvPicPr>
          <p:cNvPr id="5" name="Picture 4"/>
          <p:cNvPicPr>
            <a:picLocks noChangeAspect="1"/>
          </p:cNvPicPr>
          <p:nvPr/>
        </p:nvPicPr>
        <p:blipFill>
          <a:blip r:embed="rId2"/>
          <a:stretch>
            <a:fillRect/>
          </a:stretch>
        </p:blipFill>
        <p:spPr>
          <a:xfrm>
            <a:off x="6549834" y="1151882"/>
            <a:ext cx="3680016" cy="2110302"/>
          </a:xfrm>
          <a:prstGeom prst="rect">
            <a:avLst/>
          </a:prstGeom>
        </p:spPr>
      </p:pic>
      <p:sp>
        <p:nvSpPr>
          <p:cNvPr id="6" name="TextBox 5"/>
          <p:cNvSpPr txBox="1"/>
          <p:nvPr/>
        </p:nvSpPr>
        <p:spPr>
          <a:xfrm>
            <a:off x="2166553" y="1425147"/>
            <a:ext cx="4300151" cy="923330"/>
          </a:xfrm>
          <a:prstGeom prst="rect">
            <a:avLst/>
          </a:prstGeom>
          <a:noFill/>
        </p:spPr>
        <p:txBody>
          <a:bodyPr wrap="square" rtlCol="0">
            <a:spAutoFit/>
          </a:bodyPr>
          <a:lstStyle/>
          <a:p>
            <a:r>
              <a:rPr lang="en-US" dirty="0">
                <a:solidFill>
                  <a:prstClr val="black"/>
                </a:solidFill>
                <a:latin typeface="Calibri" panose="020F0502020204030204"/>
              </a:rPr>
              <a:t>Delegates log into Concur as themselves, then click on their profile to act as a different user. </a:t>
            </a:r>
          </a:p>
        </p:txBody>
      </p:sp>
      <p:pic>
        <p:nvPicPr>
          <p:cNvPr id="7" name="Picture 6"/>
          <p:cNvPicPr>
            <a:picLocks noChangeAspect="1"/>
          </p:cNvPicPr>
          <p:nvPr/>
        </p:nvPicPr>
        <p:blipFill>
          <a:blip r:embed="rId3"/>
          <a:stretch>
            <a:fillRect/>
          </a:stretch>
        </p:blipFill>
        <p:spPr>
          <a:xfrm>
            <a:off x="6723932" y="4127158"/>
            <a:ext cx="3505919" cy="941519"/>
          </a:xfrm>
          <a:prstGeom prst="rect">
            <a:avLst/>
          </a:prstGeom>
        </p:spPr>
      </p:pic>
      <p:sp>
        <p:nvSpPr>
          <p:cNvPr id="8" name="TextBox 7"/>
          <p:cNvSpPr txBox="1"/>
          <p:nvPr/>
        </p:nvSpPr>
        <p:spPr>
          <a:xfrm>
            <a:off x="2166553" y="4212109"/>
            <a:ext cx="4092661" cy="923330"/>
          </a:xfrm>
          <a:prstGeom prst="rect">
            <a:avLst/>
          </a:prstGeom>
          <a:noFill/>
        </p:spPr>
        <p:txBody>
          <a:bodyPr wrap="square" rtlCol="0">
            <a:spAutoFit/>
          </a:bodyPr>
          <a:lstStyle/>
          <a:p>
            <a:r>
              <a:rPr lang="en-US" dirty="0">
                <a:solidFill>
                  <a:prstClr val="black"/>
                </a:solidFill>
                <a:latin typeface="Calibri" panose="020F0502020204030204"/>
              </a:rPr>
              <a:t>Their profile icon will change to show that they are acting on behalf of another person.</a:t>
            </a:r>
          </a:p>
        </p:txBody>
      </p:sp>
    </p:spTree>
    <p:extLst>
      <p:ext uri="{BB962C8B-B14F-4D97-AF65-F5344CB8AC3E}">
        <p14:creationId xmlns:p14="http://schemas.microsoft.com/office/powerpoint/2010/main" val="15296189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Restricted Product Classes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Office supplies (we have discounted pricing through Friends via </a:t>
            </a:r>
            <a:r>
              <a:rPr lang="en-US" dirty="0" err="1" smtClean="0"/>
              <a:t>Bishopbuy</a:t>
            </a:r>
            <a:r>
              <a:rPr lang="en-US" dirty="0" smtClean="0"/>
              <a:t>, and they deliver to your desktop next day)</a:t>
            </a:r>
          </a:p>
          <a:p>
            <a:r>
              <a:rPr lang="en-US" dirty="0" smtClean="0"/>
              <a:t>Amazon – All Amazon transactions must be purchased through our Amazon Business Prime account in </a:t>
            </a:r>
            <a:r>
              <a:rPr lang="en-US" dirty="0" err="1" smtClean="0"/>
              <a:t>Bishopbuy</a:t>
            </a:r>
            <a:r>
              <a:rPr lang="en-US" dirty="0" smtClean="0"/>
              <a:t>. Your transactions will be charged to a single ghost card and you will not have to clear them in Concur. This account features all the regular benefits of Prime plus tax exemption. </a:t>
            </a:r>
          </a:p>
          <a:p>
            <a:r>
              <a:rPr lang="en-US" dirty="0" smtClean="0"/>
              <a:t>Printing and stationery (we have contracted pricing through </a:t>
            </a:r>
            <a:r>
              <a:rPr lang="en-US" dirty="0" err="1" smtClean="0"/>
              <a:t>Kenwel</a:t>
            </a:r>
            <a:r>
              <a:rPr lang="en-US" dirty="0" smtClean="0"/>
              <a:t> Printers via </a:t>
            </a:r>
            <a:r>
              <a:rPr lang="en-US" dirty="0" err="1" smtClean="0"/>
              <a:t>Bishopbuy</a:t>
            </a:r>
            <a:r>
              <a:rPr lang="en-US" dirty="0" smtClean="0"/>
              <a:t> if items are not being printed by Duplicating)</a:t>
            </a:r>
          </a:p>
          <a:p>
            <a:r>
              <a:rPr lang="en-US" dirty="0" smtClean="0"/>
              <a:t>Catering on campus (AVI has the first rights of refusal)</a:t>
            </a:r>
          </a:p>
          <a:p>
            <a:r>
              <a:rPr lang="en-US" dirty="0" smtClean="0"/>
              <a:t>Computer and software purchases MUST be run through Purchasing and IT via a </a:t>
            </a:r>
            <a:r>
              <a:rPr lang="en-US" dirty="0" err="1" smtClean="0"/>
              <a:t>BishopWorks</a:t>
            </a:r>
            <a:r>
              <a:rPr lang="en-US" dirty="0" smtClean="0"/>
              <a:t> ticket to ensure items meet the systems we use on campus</a:t>
            </a:r>
          </a:p>
          <a:p>
            <a:r>
              <a:rPr lang="en-US" dirty="0" smtClean="0"/>
              <a:t>Office furniture</a:t>
            </a:r>
          </a:p>
          <a:p>
            <a:r>
              <a:rPr lang="en-US" dirty="0" smtClean="0"/>
              <a:t>Goods that require contracts</a:t>
            </a:r>
          </a:p>
          <a:p>
            <a:r>
              <a:rPr lang="en-US" dirty="0" smtClean="0"/>
              <a:t>Professional services</a:t>
            </a:r>
          </a:p>
          <a:p>
            <a:r>
              <a:rPr lang="en-US" dirty="0" smtClean="0"/>
              <a:t>Promotional materials</a:t>
            </a:r>
          </a:p>
          <a:p>
            <a:r>
              <a:rPr lang="en-US" dirty="0" smtClean="0"/>
              <a:t>Replacement items</a:t>
            </a:r>
          </a:p>
          <a:p>
            <a:r>
              <a:rPr lang="en-US" dirty="0" smtClean="0"/>
              <a:t>Long-term rentals (2 months or longer)</a:t>
            </a:r>
          </a:p>
          <a:p>
            <a:r>
              <a:rPr lang="en-US" dirty="0" smtClean="0"/>
              <a:t>Items to be capitalized (items worth $5,000 or more)</a:t>
            </a:r>
          </a:p>
        </p:txBody>
      </p:sp>
    </p:spTree>
    <p:extLst>
      <p:ext uri="{BB962C8B-B14F-4D97-AF65-F5344CB8AC3E}">
        <p14:creationId xmlns:p14="http://schemas.microsoft.com/office/powerpoint/2010/main" val="14102674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Approving Reports</a:t>
            </a:r>
            <a:endParaRPr lang="en-US" dirty="0"/>
          </a:p>
        </p:txBody>
      </p:sp>
      <p:sp>
        <p:nvSpPr>
          <p:cNvPr id="3" name="Content Placeholder 2"/>
          <p:cNvSpPr>
            <a:spLocks noGrp="1"/>
          </p:cNvSpPr>
          <p:nvPr>
            <p:ph idx="1"/>
          </p:nvPr>
        </p:nvSpPr>
        <p:spPr/>
        <p:txBody>
          <a:bodyPr/>
          <a:lstStyle/>
          <a:p>
            <a:r>
              <a:rPr lang="en-US" dirty="0" smtClean="0"/>
              <a:t>Approvers receive an email when a report is submitted for their approval</a:t>
            </a:r>
            <a:endParaRPr lang="en-US" dirty="0"/>
          </a:p>
          <a:p>
            <a:pPr lvl="1"/>
            <a:r>
              <a:rPr lang="en-US" dirty="0" smtClean="0"/>
              <a:t>Approvers have 10 calendar days to take action on an expense report</a:t>
            </a:r>
          </a:p>
          <a:p>
            <a:r>
              <a:rPr lang="en-US" dirty="0" smtClean="0"/>
              <a:t>Approvers should:</a:t>
            </a:r>
          </a:p>
          <a:p>
            <a:pPr lvl="1"/>
            <a:r>
              <a:rPr lang="en-US" dirty="0" smtClean="0"/>
              <a:t>Review the report details</a:t>
            </a:r>
          </a:p>
          <a:p>
            <a:pPr lvl="1"/>
            <a:r>
              <a:rPr lang="en-US" dirty="0" smtClean="0"/>
              <a:t>Check the account number</a:t>
            </a:r>
          </a:p>
          <a:p>
            <a:pPr lvl="1"/>
            <a:r>
              <a:rPr lang="en-US" dirty="0" smtClean="0"/>
              <a:t>Confirm that all necessary receipts are included</a:t>
            </a:r>
          </a:p>
          <a:p>
            <a:r>
              <a:rPr lang="en-US" dirty="0" smtClean="0"/>
              <a:t>Approvers can send reports back to the preparer with comments if something needs to be modified before approval </a:t>
            </a:r>
          </a:p>
        </p:txBody>
      </p:sp>
    </p:spTree>
    <p:extLst>
      <p:ext uri="{BB962C8B-B14F-4D97-AF65-F5344CB8AC3E}">
        <p14:creationId xmlns:p14="http://schemas.microsoft.com/office/powerpoint/2010/main" val="8144470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Approver Display</a:t>
            </a:r>
            <a:endParaRPr lang="en-US" dirty="0"/>
          </a:p>
        </p:txBody>
      </p:sp>
      <p:pic>
        <p:nvPicPr>
          <p:cNvPr id="4" name="Content Placeholder 3"/>
          <p:cNvPicPr>
            <a:picLocks noGrp="1" noChangeAspect="1"/>
          </p:cNvPicPr>
          <p:nvPr>
            <p:ph idx="1"/>
          </p:nvPr>
        </p:nvPicPr>
        <p:blipFill>
          <a:blip r:embed="rId2"/>
          <a:stretch>
            <a:fillRect/>
          </a:stretch>
        </p:blipFill>
        <p:spPr>
          <a:xfrm>
            <a:off x="733647" y="1055786"/>
            <a:ext cx="10600660" cy="1240459"/>
          </a:xfrm>
          <a:prstGeom prst="rect">
            <a:avLst/>
          </a:prstGeom>
        </p:spPr>
      </p:pic>
      <p:pic>
        <p:nvPicPr>
          <p:cNvPr id="5" name="Picture 4"/>
          <p:cNvPicPr>
            <a:picLocks noChangeAspect="1"/>
          </p:cNvPicPr>
          <p:nvPr/>
        </p:nvPicPr>
        <p:blipFill>
          <a:blip r:embed="rId3"/>
          <a:stretch>
            <a:fillRect/>
          </a:stretch>
        </p:blipFill>
        <p:spPr>
          <a:xfrm>
            <a:off x="733647" y="2401053"/>
            <a:ext cx="10600659" cy="1940289"/>
          </a:xfrm>
          <a:prstGeom prst="rect">
            <a:avLst/>
          </a:prstGeom>
        </p:spPr>
      </p:pic>
      <p:pic>
        <p:nvPicPr>
          <p:cNvPr id="6" name="Picture 5"/>
          <p:cNvPicPr>
            <a:picLocks noChangeAspect="1"/>
          </p:cNvPicPr>
          <p:nvPr/>
        </p:nvPicPr>
        <p:blipFill>
          <a:blip r:embed="rId4"/>
          <a:stretch>
            <a:fillRect/>
          </a:stretch>
        </p:blipFill>
        <p:spPr>
          <a:xfrm>
            <a:off x="839972" y="4341341"/>
            <a:ext cx="10494333" cy="2174789"/>
          </a:xfrm>
          <a:prstGeom prst="rect">
            <a:avLst/>
          </a:prstGeom>
        </p:spPr>
      </p:pic>
      <p:sp>
        <p:nvSpPr>
          <p:cNvPr id="7" name="TextBox 6"/>
          <p:cNvSpPr txBox="1"/>
          <p:nvPr/>
        </p:nvSpPr>
        <p:spPr>
          <a:xfrm>
            <a:off x="3113904" y="1285103"/>
            <a:ext cx="3171567" cy="923330"/>
          </a:xfrm>
          <a:prstGeom prst="rect">
            <a:avLst/>
          </a:prstGeom>
          <a:solidFill>
            <a:schemeClr val="bg1"/>
          </a:solidFill>
          <a:ln w="19050">
            <a:solidFill>
              <a:schemeClr val="tx1"/>
            </a:solidFill>
          </a:ln>
        </p:spPr>
        <p:txBody>
          <a:bodyPr wrap="square" rtlCol="0">
            <a:spAutoFit/>
          </a:bodyPr>
          <a:lstStyle/>
          <a:p>
            <a:r>
              <a:rPr lang="en-US" dirty="0">
                <a:solidFill>
                  <a:prstClr val="black"/>
                </a:solidFill>
                <a:latin typeface="Calibri" panose="020F0502020204030204"/>
              </a:rPr>
              <a:t>The approver clicks on “Required Approvals” on the home screen.</a:t>
            </a:r>
          </a:p>
        </p:txBody>
      </p:sp>
      <p:cxnSp>
        <p:nvCxnSpPr>
          <p:cNvPr id="9" name="Elbow Connector 8"/>
          <p:cNvCxnSpPr/>
          <p:nvPr/>
        </p:nvCxnSpPr>
        <p:spPr>
          <a:xfrm flipV="1">
            <a:off x="6285471" y="1342769"/>
            <a:ext cx="889687" cy="749643"/>
          </a:xfrm>
          <a:prstGeom prst="bent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552304" y="2767915"/>
            <a:ext cx="4677547" cy="646331"/>
          </a:xfrm>
          <a:prstGeom prst="rect">
            <a:avLst/>
          </a:prstGeom>
          <a:solidFill>
            <a:schemeClr val="bg1"/>
          </a:solidFill>
          <a:ln w="19050">
            <a:solidFill>
              <a:schemeClr val="tx1"/>
            </a:solidFill>
          </a:ln>
        </p:spPr>
        <p:txBody>
          <a:bodyPr wrap="square" rtlCol="0">
            <a:spAutoFit/>
          </a:bodyPr>
          <a:lstStyle/>
          <a:p>
            <a:r>
              <a:rPr lang="en-US" dirty="0">
                <a:solidFill>
                  <a:prstClr val="black"/>
                </a:solidFill>
                <a:latin typeface="Calibri" panose="020F0502020204030204"/>
              </a:rPr>
              <a:t>The approver clicks on which report they want to approve.</a:t>
            </a:r>
          </a:p>
        </p:txBody>
      </p:sp>
      <p:cxnSp>
        <p:nvCxnSpPr>
          <p:cNvPr id="12" name="Straight Arrow Connector 11"/>
          <p:cNvCxnSpPr/>
          <p:nvPr/>
        </p:nvCxnSpPr>
        <p:spPr>
          <a:xfrm flipH="1">
            <a:off x="2718487" y="3286897"/>
            <a:ext cx="2842055" cy="74140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14336" y="4547288"/>
            <a:ext cx="3624649" cy="646331"/>
          </a:xfrm>
          <a:prstGeom prst="rect">
            <a:avLst/>
          </a:prstGeom>
          <a:solidFill>
            <a:schemeClr val="bg1"/>
          </a:solidFill>
          <a:ln w="19050">
            <a:solidFill>
              <a:schemeClr val="tx1"/>
            </a:solidFill>
          </a:ln>
        </p:spPr>
        <p:txBody>
          <a:bodyPr wrap="square" rtlCol="0">
            <a:spAutoFit/>
          </a:bodyPr>
          <a:lstStyle/>
          <a:p>
            <a:r>
              <a:rPr lang="en-US" dirty="0">
                <a:solidFill>
                  <a:prstClr val="black"/>
                </a:solidFill>
                <a:latin typeface="Calibri" panose="020F0502020204030204"/>
              </a:rPr>
              <a:t>The approver clicks “Approve” or “Send Back to User”.</a:t>
            </a:r>
          </a:p>
        </p:txBody>
      </p:sp>
      <p:cxnSp>
        <p:nvCxnSpPr>
          <p:cNvPr id="22" name="Straight Arrow Connector 21"/>
          <p:cNvCxnSpPr/>
          <p:nvPr/>
        </p:nvCxnSpPr>
        <p:spPr>
          <a:xfrm>
            <a:off x="8138985" y="4547287"/>
            <a:ext cx="930875" cy="7414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51639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Concur Mobile App</a:t>
            </a:r>
            <a:endParaRPr lang="en-US" dirty="0"/>
          </a:p>
        </p:txBody>
      </p:sp>
      <p:pic>
        <p:nvPicPr>
          <p:cNvPr id="4" name="Picture 3"/>
          <p:cNvPicPr>
            <a:picLocks noChangeAspect="1"/>
          </p:cNvPicPr>
          <p:nvPr/>
        </p:nvPicPr>
        <p:blipFill>
          <a:blip r:embed="rId2"/>
          <a:stretch>
            <a:fillRect/>
          </a:stretch>
        </p:blipFill>
        <p:spPr>
          <a:xfrm>
            <a:off x="8086165" y="1342333"/>
            <a:ext cx="2879924" cy="4511431"/>
          </a:xfrm>
          <a:prstGeom prst="rect">
            <a:avLst/>
          </a:prstGeom>
        </p:spPr>
      </p:pic>
      <p:sp>
        <p:nvSpPr>
          <p:cNvPr id="5" name="Content Placeholder 2"/>
          <p:cNvSpPr>
            <a:spLocks noGrp="1"/>
          </p:cNvSpPr>
          <p:nvPr>
            <p:ph idx="1"/>
          </p:nvPr>
        </p:nvSpPr>
        <p:spPr>
          <a:xfrm>
            <a:off x="434975" y="1109663"/>
            <a:ext cx="6221464" cy="5334000"/>
          </a:xfrm>
        </p:spPr>
        <p:txBody>
          <a:bodyPr>
            <a:normAutofit/>
          </a:bodyPr>
          <a:lstStyle/>
          <a:p>
            <a:r>
              <a:rPr lang="en-US" dirty="0"/>
              <a:t>A quick and easy method for uploading receipts and supporting documentation</a:t>
            </a:r>
          </a:p>
          <a:p>
            <a:r>
              <a:rPr lang="en-US" dirty="0"/>
              <a:t>Has a built-in mileage tool</a:t>
            </a:r>
          </a:p>
          <a:p>
            <a:r>
              <a:rPr lang="en-US" dirty="0"/>
              <a:t>Entire reports can be submitted and approved through the app</a:t>
            </a:r>
          </a:p>
          <a:p>
            <a:r>
              <a:rPr lang="en-US" dirty="0"/>
              <a:t>Travel can be booked through the app</a:t>
            </a:r>
          </a:p>
          <a:p>
            <a:r>
              <a:rPr lang="en-US" dirty="0"/>
              <a:t>Compatible with Apple and Android </a:t>
            </a:r>
            <a:r>
              <a:rPr lang="en-US" dirty="0" smtClean="0"/>
              <a:t>products</a:t>
            </a:r>
          </a:p>
          <a:p>
            <a:r>
              <a:rPr lang="en-US" dirty="0" smtClean="0"/>
              <a:t>Log in with your OWU credentials</a:t>
            </a:r>
            <a:endParaRPr lang="en-US" dirty="0" smtClean="0"/>
          </a:p>
          <a:p>
            <a:endParaRPr lang="en-US" dirty="0"/>
          </a:p>
          <a:p>
            <a:endParaRPr lang="en-US" dirty="0"/>
          </a:p>
        </p:txBody>
      </p:sp>
    </p:spTree>
    <p:extLst>
      <p:ext uri="{BB962C8B-B14F-4D97-AF65-F5344CB8AC3E}">
        <p14:creationId xmlns:p14="http://schemas.microsoft.com/office/powerpoint/2010/main" val="7750251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Logging into the Concur Mobile App</a:t>
            </a:r>
            <a:endParaRPr lang="en-US" dirty="0"/>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83595" y="950977"/>
            <a:ext cx="2208405" cy="4460638"/>
          </a:xfr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07476" y="950977"/>
            <a:ext cx="2676119" cy="4460637"/>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85250" y="954304"/>
            <a:ext cx="2587893" cy="4369988"/>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28528" y="954304"/>
            <a:ext cx="2256722" cy="4369988"/>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950977"/>
            <a:ext cx="2609179" cy="4460637"/>
          </a:xfrm>
          <a:prstGeom prst="rect">
            <a:avLst/>
          </a:prstGeom>
        </p:spPr>
      </p:pic>
      <p:sp>
        <p:nvSpPr>
          <p:cNvPr id="15" name="TextBox 14"/>
          <p:cNvSpPr txBox="1"/>
          <p:nvPr/>
        </p:nvSpPr>
        <p:spPr>
          <a:xfrm>
            <a:off x="32779" y="5324291"/>
            <a:ext cx="2427316" cy="1200329"/>
          </a:xfrm>
          <a:prstGeom prst="rect">
            <a:avLst/>
          </a:prstGeom>
          <a:solidFill>
            <a:schemeClr val="bg1"/>
          </a:solidFill>
        </p:spPr>
        <p:txBody>
          <a:bodyPr wrap="square" rtlCol="0">
            <a:spAutoFit/>
          </a:bodyPr>
          <a:lstStyle/>
          <a:p>
            <a:r>
              <a:rPr lang="en-US" dirty="0" smtClean="0"/>
              <a:t>1. Download the SAP Concur mobile app from your phone’s app store.</a:t>
            </a:r>
            <a:endParaRPr lang="en-US" dirty="0"/>
          </a:p>
        </p:txBody>
      </p:sp>
      <p:sp>
        <p:nvSpPr>
          <p:cNvPr id="16" name="TextBox 15"/>
          <p:cNvSpPr txBox="1"/>
          <p:nvPr/>
        </p:nvSpPr>
        <p:spPr>
          <a:xfrm>
            <a:off x="2562580" y="5411614"/>
            <a:ext cx="2427317" cy="1200329"/>
          </a:xfrm>
          <a:prstGeom prst="rect">
            <a:avLst/>
          </a:prstGeom>
          <a:solidFill>
            <a:schemeClr val="bg1"/>
          </a:solidFill>
        </p:spPr>
        <p:txBody>
          <a:bodyPr wrap="square" rtlCol="0">
            <a:spAutoFit/>
          </a:bodyPr>
          <a:lstStyle/>
          <a:p>
            <a:r>
              <a:rPr lang="en-US" dirty="0" smtClean="0"/>
              <a:t>2. Enter your full OWU email address in the username box and click “Next”. </a:t>
            </a:r>
            <a:endParaRPr lang="en-US" dirty="0"/>
          </a:p>
        </p:txBody>
      </p:sp>
      <p:sp>
        <p:nvSpPr>
          <p:cNvPr id="17" name="TextBox 16"/>
          <p:cNvSpPr txBox="1"/>
          <p:nvPr/>
        </p:nvSpPr>
        <p:spPr>
          <a:xfrm>
            <a:off x="4912394" y="5414940"/>
            <a:ext cx="2245998" cy="923330"/>
          </a:xfrm>
          <a:prstGeom prst="rect">
            <a:avLst/>
          </a:prstGeom>
          <a:solidFill>
            <a:schemeClr val="bg1"/>
          </a:solidFill>
        </p:spPr>
        <p:txBody>
          <a:bodyPr wrap="square" rtlCol="0">
            <a:spAutoFit/>
          </a:bodyPr>
          <a:lstStyle/>
          <a:p>
            <a:r>
              <a:rPr lang="en-US" dirty="0" smtClean="0"/>
              <a:t>3. Click on “Sign in with Ohio Wesleyan University”.</a:t>
            </a:r>
            <a:endParaRPr lang="en-US" dirty="0"/>
          </a:p>
        </p:txBody>
      </p:sp>
      <p:sp>
        <p:nvSpPr>
          <p:cNvPr id="18" name="TextBox 17"/>
          <p:cNvSpPr txBox="1"/>
          <p:nvPr/>
        </p:nvSpPr>
        <p:spPr>
          <a:xfrm>
            <a:off x="7466496" y="5411614"/>
            <a:ext cx="2336928" cy="646331"/>
          </a:xfrm>
          <a:prstGeom prst="rect">
            <a:avLst/>
          </a:prstGeom>
          <a:solidFill>
            <a:schemeClr val="bg1"/>
          </a:solidFill>
        </p:spPr>
        <p:txBody>
          <a:bodyPr wrap="square" rtlCol="0">
            <a:spAutoFit/>
          </a:bodyPr>
          <a:lstStyle/>
          <a:p>
            <a:r>
              <a:rPr lang="en-US" dirty="0" smtClean="0"/>
              <a:t>4. Log in with your </a:t>
            </a:r>
            <a:r>
              <a:rPr lang="en-US" dirty="0" err="1" smtClean="0"/>
              <a:t>myOWU</a:t>
            </a:r>
            <a:r>
              <a:rPr lang="en-US" dirty="0" smtClean="0"/>
              <a:t> credentials.</a:t>
            </a:r>
            <a:endParaRPr lang="en-US" dirty="0"/>
          </a:p>
        </p:txBody>
      </p:sp>
      <p:sp>
        <p:nvSpPr>
          <p:cNvPr id="19" name="TextBox 18"/>
          <p:cNvSpPr txBox="1"/>
          <p:nvPr/>
        </p:nvSpPr>
        <p:spPr>
          <a:xfrm>
            <a:off x="9508207" y="5411614"/>
            <a:ext cx="2683794" cy="1200329"/>
          </a:xfrm>
          <a:prstGeom prst="rect">
            <a:avLst/>
          </a:prstGeom>
          <a:solidFill>
            <a:schemeClr val="bg1"/>
          </a:solidFill>
        </p:spPr>
        <p:txBody>
          <a:bodyPr wrap="square" rtlCol="0">
            <a:spAutoFit/>
          </a:bodyPr>
          <a:lstStyle/>
          <a:p>
            <a:r>
              <a:rPr lang="en-US" dirty="0" smtClean="0"/>
              <a:t>5. Use the app to take photos of receipts, complete expense reports, book travel, and approve!</a:t>
            </a:r>
            <a:endParaRPr lang="en-US" dirty="0"/>
          </a:p>
        </p:txBody>
      </p:sp>
    </p:spTree>
    <p:extLst>
      <p:ext uri="{BB962C8B-B14F-4D97-AF65-F5344CB8AC3E}">
        <p14:creationId xmlns:p14="http://schemas.microsoft.com/office/powerpoint/2010/main" val="255988306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Capturing Receipts with the Concur App</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22854" y="1025405"/>
            <a:ext cx="1771136" cy="3443622"/>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44778" y="1025405"/>
            <a:ext cx="1771136" cy="344362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66703" y="1025405"/>
            <a:ext cx="1771136" cy="3443622"/>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32165" y="1025405"/>
            <a:ext cx="1771136" cy="3443622"/>
          </a:xfrm>
          <a:prstGeom prst="rect">
            <a:avLst/>
          </a:prstGeom>
        </p:spPr>
      </p:pic>
      <p:sp>
        <p:nvSpPr>
          <p:cNvPr id="7" name="Right Arrow 6"/>
          <p:cNvSpPr/>
          <p:nvPr/>
        </p:nvSpPr>
        <p:spPr>
          <a:xfrm>
            <a:off x="8320217" y="2504900"/>
            <a:ext cx="477795" cy="484632"/>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5906531" y="2504900"/>
            <a:ext cx="518984" cy="484632"/>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3461952" y="2504900"/>
            <a:ext cx="514864" cy="484632"/>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746423" y="4728519"/>
            <a:ext cx="1573427" cy="923330"/>
          </a:xfrm>
          <a:prstGeom prst="rect">
            <a:avLst/>
          </a:prstGeom>
          <a:noFill/>
          <a:ln w="19050">
            <a:solidFill>
              <a:schemeClr val="tx1"/>
            </a:solidFill>
          </a:ln>
        </p:spPr>
        <p:txBody>
          <a:bodyPr wrap="square" rtlCol="0">
            <a:spAutoFit/>
          </a:bodyPr>
          <a:lstStyle/>
          <a:p>
            <a:pPr algn="ctr"/>
            <a:r>
              <a:rPr lang="en-US" dirty="0"/>
              <a:t>Open the app and click “Receipt”</a:t>
            </a:r>
          </a:p>
        </p:txBody>
      </p:sp>
      <p:sp>
        <p:nvSpPr>
          <p:cNvPr id="12" name="TextBox 11"/>
          <p:cNvSpPr txBox="1"/>
          <p:nvPr/>
        </p:nvSpPr>
        <p:spPr>
          <a:xfrm>
            <a:off x="4044779" y="4786185"/>
            <a:ext cx="1771136" cy="646331"/>
          </a:xfrm>
          <a:prstGeom prst="rect">
            <a:avLst/>
          </a:prstGeom>
          <a:noFill/>
          <a:ln w="19050">
            <a:solidFill>
              <a:schemeClr val="tx1"/>
            </a:solidFill>
          </a:ln>
        </p:spPr>
        <p:txBody>
          <a:bodyPr wrap="square" rtlCol="0">
            <a:spAutoFit/>
          </a:bodyPr>
          <a:lstStyle/>
          <a:p>
            <a:pPr algn="ctr"/>
            <a:r>
              <a:rPr lang="en-US" dirty="0"/>
              <a:t>Take a photo of the receipt</a:t>
            </a:r>
          </a:p>
        </p:txBody>
      </p:sp>
      <p:sp>
        <p:nvSpPr>
          <p:cNvPr id="13" name="TextBox 12"/>
          <p:cNvSpPr txBox="1"/>
          <p:nvPr/>
        </p:nvSpPr>
        <p:spPr>
          <a:xfrm>
            <a:off x="6524369" y="4728519"/>
            <a:ext cx="1713471" cy="1477328"/>
          </a:xfrm>
          <a:prstGeom prst="rect">
            <a:avLst/>
          </a:prstGeom>
          <a:noFill/>
          <a:ln w="19050">
            <a:solidFill>
              <a:schemeClr val="tx1"/>
            </a:solidFill>
          </a:ln>
        </p:spPr>
        <p:txBody>
          <a:bodyPr wrap="square" rtlCol="0">
            <a:spAutoFit/>
          </a:bodyPr>
          <a:lstStyle/>
          <a:p>
            <a:pPr algn="ctr"/>
            <a:r>
              <a:rPr lang="en-US" dirty="0"/>
              <a:t>Click “Done” to save and finish </a:t>
            </a:r>
            <a:r>
              <a:rPr lang="en-US" u="sng" dirty="0"/>
              <a:t>or</a:t>
            </a:r>
            <a:r>
              <a:rPr lang="en-US" dirty="0"/>
              <a:t> click “Expense to add optional details</a:t>
            </a:r>
          </a:p>
        </p:txBody>
      </p:sp>
      <p:sp>
        <p:nvSpPr>
          <p:cNvPr id="14" name="TextBox 13"/>
          <p:cNvSpPr txBox="1"/>
          <p:nvPr/>
        </p:nvSpPr>
        <p:spPr>
          <a:xfrm>
            <a:off x="8798012" y="4728519"/>
            <a:ext cx="2239443" cy="1754326"/>
          </a:xfrm>
          <a:prstGeom prst="rect">
            <a:avLst/>
          </a:prstGeom>
          <a:noFill/>
          <a:ln w="19050">
            <a:solidFill>
              <a:schemeClr val="tx1"/>
            </a:solidFill>
          </a:ln>
        </p:spPr>
        <p:txBody>
          <a:bodyPr wrap="square" rtlCol="0">
            <a:spAutoFit/>
          </a:bodyPr>
          <a:lstStyle/>
          <a:p>
            <a:pPr algn="ctr"/>
            <a:r>
              <a:rPr lang="en-US" dirty="0"/>
              <a:t>(Optional) Add expense type, amount, comments and click “</a:t>
            </a:r>
            <a:r>
              <a:rPr lang="en-US" dirty="0" smtClean="0"/>
              <a:t>Save.” The app may try to do this for you. </a:t>
            </a:r>
            <a:endParaRPr lang="en-US" dirty="0"/>
          </a:p>
        </p:txBody>
      </p:sp>
    </p:spTree>
    <p:extLst>
      <p:ext uri="{BB962C8B-B14F-4D97-AF65-F5344CB8AC3E}">
        <p14:creationId xmlns:p14="http://schemas.microsoft.com/office/powerpoint/2010/main" val="163053776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Cash Advances</a:t>
            </a:r>
            <a:endParaRPr lang="en-US" dirty="0"/>
          </a:p>
        </p:txBody>
      </p:sp>
      <p:sp>
        <p:nvSpPr>
          <p:cNvPr id="3" name="Content Placeholder 2"/>
          <p:cNvSpPr>
            <a:spLocks noGrp="1"/>
          </p:cNvSpPr>
          <p:nvPr>
            <p:ph idx="1"/>
          </p:nvPr>
        </p:nvSpPr>
        <p:spPr/>
        <p:txBody>
          <a:bodyPr>
            <a:normAutofit lnSpcReduction="10000"/>
          </a:bodyPr>
          <a:lstStyle/>
          <a:p>
            <a:r>
              <a:rPr lang="en-US" dirty="0" smtClean="0"/>
              <a:t>Cash advances are now requested using Concur rather than via paper. </a:t>
            </a:r>
          </a:p>
          <a:p>
            <a:r>
              <a:rPr lang="en-US" dirty="0" smtClean="0"/>
              <a:t>Please allow 10 days for an advance to be processed. After you request it, it will be approved by your supervisor, then it will go to Accounting.</a:t>
            </a:r>
          </a:p>
          <a:p>
            <a:r>
              <a:rPr lang="en-US" dirty="0" smtClean="0"/>
              <a:t>Advances must be cleared within 30 days.</a:t>
            </a:r>
          </a:p>
          <a:p>
            <a:r>
              <a:rPr lang="en-US" dirty="0" smtClean="0"/>
              <a:t>ATM withdrawals are treated like cash advances by Concur. ATM withdrawals are limited. We strongly urge people who need cash for an upcoming trip to plan ahead and obtain the advance through Accounting.</a:t>
            </a:r>
          </a:p>
          <a:p>
            <a:r>
              <a:rPr lang="en-US" dirty="0" smtClean="0"/>
              <a:t>Advances are assigned to a report and the out-of-pocket transactions are entered with supporting receipts. As the out-of-pocket transactions are entered, the “available” cash advance balance will decrease.</a:t>
            </a:r>
          </a:p>
          <a:p>
            <a:r>
              <a:rPr lang="en-US" dirty="0" smtClean="0"/>
              <a:t>Any remaining money should be brought in U.S. dollars to the Accounting office. </a:t>
            </a:r>
          </a:p>
          <a:p>
            <a:r>
              <a:rPr lang="en-US" dirty="0" smtClean="0"/>
              <a:t>If you have any questions, please contact the Accounting office!</a:t>
            </a:r>
            <a:endParaRPr lang="en-US" dirty="0"/>
          </a:p>
        </p:txBody>
      </p:sp>
    </p:spTree>
    <p:extLst>
      <p:ext uri="{BB962C8B-B14F-4D97-AF65-F5344CB8AC3E}">
        <p14:creationId xmlns:p14="http://schemas.microsoft.com/office/powerpoint/2010/main" val="303080145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Requesting a Cash Advance</a:t>
            </a:r>
            <a:endParaRPr lang="en-US" dirty="0"/>
          </a:p>
        </p:txBody>
      </p:sp>
      <p:sp>
        <p:nvSpPr>
          <p:cNvPr id="3" name="Content Placeholder 2"/>
          <p:cNvSpPr>
            <a:spLocks noGrp="1"/>
          </p:cNvSpPr>
          <p:nvPr>
            <p:ph idx="1"/>
          </p:nvPr>
        </p:nvSpPr>
        <p:spPr>
          <a:xfrm>
            <a:off x="91299" y="1099809"/>
            <a:ext cx="4809903" cy="5334000"/>
          </a:xfrm>
        </p:spPr>
        <p:txBody>
          <a:bodyPr/>
          <a:lstStyle/>
          <a:p>
            <a:r>
              <a:rPr lang="en-US" dirty="0" smtClean="0"/>
              <a:t>To request a cash advance, click on the Expense button then Cash Advances and Request Cash Advance. Name the advance and enter the amount, then click Submit.</a:t>
            </a:r>
          </a:p>
          <a:p>
            <a:r>
              <a:rPr lang="en-US" dirty="0" smtClean="0"/>
              <a:t>The advance will go to your default approver, then Accounting. </a:t>
            </a:r>
          </a:p>
          <a:p>
            <a:r>
              <a:rPr lang="en-US" dirty="0" smtClean="0"/>
              <a:t>Allow at least 10 days to receive the advance, as there is one check run per week.</a:t>
            </a:r>
          </a:p>
          <a:p>
            <a:endParaRPr lang="en-US" dirty="0"/>
          </a:p>
        </p:txBody>
      </p:sp>
      <p:pic>
        <p:nvPicPr>
          <p:cNvPr id="5" name="Picture 4"/>
          <p:cNvPicPr>
            <a:picLocks noChangeAspect="1"/>
          </p:cNvPicPr>
          <p:nvPr/>
        </p:nvPicPr>
        <p:blipFill>
          <a:blip r:embed="rId2"/>
          <a:stretch>
            <a:fillRect/>
          </a:stretch>
        </p:blipFill>
        <p:spPr>
          <a:xfrm>
            <a:off x="5172589" y="1030983"/>
            <a:ext cx="6891592" cy="2989709"/>
          </a:xfrm>
          <a:prstGeom prst="rect">
            <a:avLst/>
          </a:prstGeom>
        </p:spPr>
      </p:pic>
      <p:pic>
        <p:nvPicPr>
          <p:cNvPr id="6" name="Picture 5"/>
          <p:cNvPicPr>
            <a:picLocks noChangeAspect="1"/>
          </p:cNvPicPr>
          <p:nvPr/>
        </p:nvPicPr>
        <p:blipFill>
          <a:blip r:embed="rId3"/>
          <a:stretch>
            <a:fillRect/>
          </a:stretch>
        </p:blipFill>
        <p:spPr>
          <a:xfrm>
            <a:off x="5137739" y="3519949"/>
            <a:ext cx="6926442" cy="2989006"/>
          </a:xfrm>
          <a:prstGeom prst="rect">
            <a:avLst/>
          </a:prstGeom>
        </p:spPr>
      </p:pic>
    </p:spTree>
    <p:extLst>
      <p:ext uri="{BB962C8B-B14F-4D97-AF65-F5344CB8AC3E}">
        <p14:creationId xmlns:p14="http://schemas.microsoft.com/office/powerpoint/2010/main" val="225631619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Clearing a Cash Advance</a:t>
            </a:r>
            <a:endParaRPr lang="en-US" dirty="0"/>
          </a:p>
        </p:txBody>
      </p:sp>
      <p:sp>
        <p:nvSpPr>
          <p:cNvPr id="3" name="Content Placeholder 2"/>
          <p:cNvSpPr>
            <a:spLocks noGrp="1"/>
          </p:cNvSpPr>
          <p:nvPr>
            <p:ph idx="1"/>
          </p:nvPr>
        </p:nvSpPr>
        <p:spPr>
          <a:xfrm>
            <a:off x="422787" y="1110343"/>
            <a:ext cx="11582400" cy="5334000"/>
          </a:xfrm>
        </p:spPr>
        <p:txBody>
          <a:bodyPr>
            <a:normAutofit fontScale="92500" lnSpcReduction="10000"/>
          </a:bodyPr>
          <a:lstStyle/>
          <a:p>
            <a:r>
              <a:rPr lang="en-US" dirty="0" smtClean="0"/>
              <a:t>Within your expense report, click on Report Details, then Manage Cash Advances. You will then see a list of your cash advances that need cleared. Check the box to the left of the advance and click Add.</a:t>
            </a:r>
          </a:p>
          <a:p>
            <a:r>
              <a:rPr lang="en-US" dirty="0" smtClean="0"/>
              <a:t>Once you assign a cash advance to a report, you will see a box at the top of the report with the overall total of the advance and the amount remaining. The amount remaining will decrease as you add out of pocket transactions to the report. </a:t>
            </a:r>
          </a:p>
          <a:p>
            <a:r>
              <a:rPr lang="en-US" dirty="0" smtClean="0"/>
              <a:t>Use the blue Add Expense button to add out of pocket transactions to the report.</a:t>
            </a:r>
          </a:p>
          <a:p>
            <a:r>
              <a:rPr lang="en-US" dirty="0" smtClean="0"/>
              <a:t>For </a:t>
            </a:r>
            <a:r>
              <a:rPr lang="en-US" dirty="0"/>
              <a:t>cash advances obtained via Concur, return </a:t>
            </a:r>
            <a:r>
              <a:rPr lang="en-US" dirty="0" smtClean="0"/>
              <a:t>any </a:t>
            </a:r>
            <a:r>
              <a:rPr lang="en-US" dirty="0"/>
              <a:t>extra funds to Accounting. They will mark that portion of your advance “returned.”</a:t>
            </a:r>
          </a:p>
          <a:p>
            <a:r>
              <a:rPr lang="en-US" dirty="0"/>
              <a:t>For ATM withdrawals, add the remaining portion of the advance to your report by creating an out of pocket transaction with the expense type ATM Cash Return.</a:t>
            </a:r>
          </a:p>
          <a:p>
            <a:pPr lvl="1"/>
            <a:r>
              <a:rPr lang="en-US" dirty="0"/>
              <a:t>This expense type is only visible if you have an ATM withdrawal assigned to your report.</a:t>
            </a:r>
          </a:p>
          <a:p>
            <a:r>
              <a:rPr lang="en-US" dirty="0"/>
              <a:t>All remaining funds should be brought back to Accounting in U.S. dollars.</a:t>
            </a:r>
          </a:p>
          <a:p>
            <a:endParaRPr lang="en-US" dirty="0"/>
          </a:p>
        </p:txBody>
      </p:sp>
    </p:spTree>
    <p:extLst>
      <p:ext uri="{BB962C8B-B14F-4D97-AF65-F5344CB8AC3E}">
        <p14:creationId xmlns:p14="http://schemas.microsoft.com/office/powerpoint/2010/main" val="31843791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Booking Travel through Concur</a:t>
            </a:r>
            <a:endParaRPr lang="en-US" dirty="0"/>
          </a:p>
        </p:txBody>
      </p:sp>
      <p:pic>
        <p:nvPicPr>
          <p:cNvPr id="4" name="Picture 3"/>
          <p:cNvPicPr>
            <a:picLocks noChangeAspect="1"/>
          </p:cNvPicPr>
          <p:nvPr/>
        </p:nvPicPr>
        <p:blipFill>
          <a:blip r:embed="rId3"/>
          <a:stretch>
            <a:fillRect/>
          </a:stretch>
        </p:blipFill>
        <p:spPr>
          <a:xfrm>
            <a:off x="0" y="999053"/>
            <a:ext cx="12192000" cy="5630347"/>
          </a:xfrm>
          <a:prstGeom prst="rect">
            <a:avLst/>
          </a:prstGeom>
        </p:spPr>
      </p:pic>
      <p:sp>
        <p:nvSpPr>
          <p:cNvPr id="5" name="TextBox 4"/>
          <p:cNvSpPr txBox="1"/>
          <p:nvPr/>
        </p:nvSpPr>
        <p:spPr>
          <a:xfrm>
            <a:off x="155195" y="3814226"/>
            <a:ext cx="4372843" cy="2585323"/>
          </a:xfrm>
          <a:prstGeom prst="rect">
            <a:avLst/>
          </a:prstGeom>
          <a:solidFill>
            <a:schemeClr val="bg1"/>
          </a:solidFill>
          <a:ln w="19050">
            <a:solidFill>
              <a:schemeClr val="tx1"/>
            </a:solidFill>
          </a:ln>
        </p:spPr>
        <p:txBody>
          <a:bodyPr wrap="square" rtlCol="0">
            <a:spAutoFit/>
          </a:bodyPr>
          <a:lstStyle/>
          <a:p>
            <a:r>
              <a:rPr lang="en-US" b="1" dirty="0" smtClean="0"/>
              <a:t>According to the travel policy adopted in the fall of 2018, all travel must be booked through Concur or </a:t>
            </a:r>
            <a:r>
              <a:rPr lang="en-US" b="1" dirty="0" err="1" smtClean="0"/>
              <a:t>Christopherson</a:t>
            </a:r>
            <a:r>
              <a:rPr lang="en-US" b="1" dirty="0" smtClean="0"/>
              <a:t> Business Travel (our designated travel agent) unless explicitly given prior permission from the Purchasing office. Concur has a simple booking tool and several safety features. The contact information for </a:t>
            </a:r>
            <a:r>
              <a:rPr lang="en-US" b="1" dirty="0" err="1" smtClean="0"/>
              <a:t>Christopherson</a:t>
            </a:r>
            <a:r>
              <a:rPr lang="en-US" b="1" dirty="0" smtClean="0"/>
              <a:t> is also listed on the Concur site. </a:t>
            </a:r>
            <a:endParaRPr lang="en-US" b="1" dirty="0"/>
          </a:p>
        </p:txBody>
      </p:sp>
    </p:spTree>
    <p:extLst>
      <p:ext uri="{BB962C8B-B14F-4D97-AF65-F5344CB8AC3E}">
        <p14:creationId xmlns:p14="http://schemas.microsoft.com/office/powerpoint/2010/main" val="386678971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to An Itinerary</a:t>
            </a:r>
            <a:endParaRPr lang="en-US" dirty="0"/>
          </a:p>
        </p:txBody>
      </p:sp>
      <p:sp>
        <p:nvSpPr>
          <p:cNvPr id="3" name="Content Placeholder 2"/>
          <p:cNvSpPr>
            <a:spLocks noGrp="1"/>
          </p:cNvSpPr>
          <p:nvPr>
            <p:ph idx="1"/>
          </p:nvPr>
        </p:nvSpPr>
        <p:spPr>
          <a:xfrm>
            <a:off x="435429" y="1110343"/>
            <a:ext cx="7652856" cy="5334000"/>
          </a:xfrm>
        </p:spPr>
        <p:txBody>
          <a:bodyPr/>
          <a:lstStyle/>
          <a:p>
            <a:r>
              <a:rPr lang="en-US" dirty="0" smtClean="0"/>
              <a:t>If you have already booked a portion of your trip and need to book a car or hotel for the same trip, you can add it to your existing reservation.</a:t>
            </a:r>
          </a:p>
          <a:p>
            <a:r>
              <a:rPr lang="en-US" dirty="0" smtClean="0"/>
              <a:t>Click on Travel, then Trip Library, and click on the link to your trip.</a:t>
            </a:r>
          </a:p>
          <a:p>
            <a:r>
              <a:rPr lang="en-US" dirty="0" smtClean="0"/>
              <a:t>From there, you can add a car or hotel to the same itinerary. You cannot add additional flights to an existing itinerary.</a:t>
            </a:r>
            <a:endParaRPr lang="en-US" dirty="0"/>
          </a:p>
        </p:txBody>
      </p:sp>
      <p:pic>
        <p:nvPicPr>
          <p:cNvPr id="4" name="Picture 3"/>
          <p:cNvPicPr>
            <a:picLocks noChangeAspect="1"/>
          </p:cNvPicPr>
          <p:nvPr/>
        </p:nvPicPr>
        <p:blipFill>
          <a:blip r:embed="rId2"/>
          <a:stretch>
            <a:fillRect/>
          </a:stretch>
        </p:blipFill>
        <p:spPr>
          <a:xfrm>
            <a:off x="8696625" y="1496291"/>
            <a:ext cx="3049260" cy="3424843"/>
          </a:xfrm>
          <a:prstGeom prst="rect">
            <a:avLst/>
          </a:prstGeom>
        </p:spPr>
      </p:pic>
    </p:spTree>
    <p:extLst>
      <p:ext uri="{BB962C8B-B14F-4D97-AF65-F5344CB8AC3E}">
        <p14:creationId xmlns:p14="http://schemas.microsoft.com/office/powerpoint/2010/main" val="3709600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Purchases</a:t>
            </a:r>
            <a:endParaRPr lang="en-US" dirty="0"/>
          </a:p>
        </p:txBody>
      </p:sp>
      <p:sp>
        <p:nvSpPr>
          <p:cNvPr id="3" name="Content Placeholder 2"/>
          <p:cNvSpPr>
            <a:spLocks noGrp="1"/>
          </p:cNvSpPr>
          <p:nvPr>
            <p:ph idx="1"/>
          </p:nvPr>
        </p:nvSpPr>
        <p:spPr/>
        <p:txBody>
          <a:bodyPr/>
          <a:lstStyle/>
          <a:p>
            <a:r>
              <a:rPr lang="en-US" sz="3200" dirty="0" smtClean="0"/>
              <a:t>Do NOT divide one purchase into two or more transactions to stay within your single transaction limit.</a:t>
            </a:r>
          </a:p>
          <a:p>
            <a:r>
              <a:rPr lang="en-US" sz="3200" dirty="0" smtClean="0"/>
              <a:t>Do NOT receive cash back for refunds or exchanges. Refunds should be credited directly to your P-card.</a:t>
            </a:r>
          </a:p>
          <a:p>
            <a:r>
              <a:rPr lang="en-US" sz="3200" dirty="0" smtClean="0"/>
              <a:t>Do NOT allow others to use your card under any circumstances.</a:t>
            </a:r>
          </a:p>
          <a:p>
            <a:endParaRPr lang="en-US" dirty="0"/>
          </a:p>
        </p:txBody>
      </p:sp>
    </p:spTree>
    <p:extLst>
      <p:ext uri="{BB962C8B-B14F-4D97-AF65-F5344CB8AC3E}">
        <p14:creationId xmlns:p14="http://schemas.microsoft.com/office/powerpoint/2010/main" val="376645892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Concur Travel Tips	</a:t>
            </a:r>
            <a:endParaRPr lang="en-US" dirty="0"/>
          </a:p>
        </p:txBody>
      </p:sp>
      <p:sp>
        <p:nvSpPr>
          <p:cNvPr id="3" name="Content Placeholder 2"/>
          <p:cNvSpPr>
            <a:spLocks noGrp="1"/>
          </p:cNvSpPr>
          <p:nvPr>
            <p:ph idx="1"/>
          </p:nvPr>
        </p:nvSpPr>
        <p:spPr/>
        <p:txBody>
          <a:bodyPr/>
          <a:lstStyle/>
          <a:p>
            <a:r>
              <a:rPr lang="en-US" dirty="0" smtClean="0"/>
              <a:t>Make sure all of your travel preferences, discounts, rewards programs, and TSA pre-check numbers are loaded into your profile in Concur before you book travel.</a:t>
            </a:r>
          </a:p>
          <a:p>
            <a:r>
              <a:rPr lang="en-US" dirty="0" smtClean="0"/>
              <a:t>We have a corporate discount with The Parking Spot! You can reserve a spot at The Parking Spot when parking at the airport and save considerably when compared to the garage and lots. The Parking Spot will shuttle you to your terminal.</a:t>
            </a:r>
          </a:p>
          <a:p>
            <a:r>
              <a:rPr lang="en-US" dirty="0" smtClean="0"/>
              <a:t>Download the </a:t>
            </a:r>
            <a:r>
              <a:rPr lang="en-US" dirty="0" err="1" smtClean="0"/>
              <a:t>TripIt</a:t>
            </a:r>
            <a:r>
              <a:rPr lang="en-US" dirty="0" smtClean="0"/>
              <a:t> app! </a:t>
            </a:r>
            <a:r>
              <a:rPr lang="en-US" dirty="0" err="1" smtClean="0"/>
              <a:t>TripIt</a:t>
            </a:r>
            <a:r>
              <a:rPr lang="en-US" dirty="0" smtClean="0"/>
              <a:t> loads all of your trips from Concur and provides a simplified view of your upcoming travel. It loads all of your confirmation numbers, can alert you to check in, can alert you when it’s time to leave for the airport, and has maps and information on each airport you are traveling to. </a:t>
            </a:r>
            <a:endParaRPr lang="en-US" dirty="0"/>
          </a:p>
        </p:txBody>
      </p:sp>
    </p:spTree>
    <p:extLst>
      <p:ext uri="{BB962C8B-B14F-4D97-AF65-F5344CB8AC3E}">
        <p14:creationId xmlns:p14="http://schemas.microsoft.com/office/powerpoint/2010/main" val="16959722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a:t>
            </a:r>
            <a:endParaRPr lang="en-US" dirty="0"/>
          </a:p>
        </p:txBody>
      </p:sp>
      <p:sp>
        <p:nvSpPr>
          <p:cNvPr id="3" name="Content Placeholder 2"/>
          <p:cNvSpPr>
            <a:spLocks noGrp="1"/>
          </p:cNvSpPr>
          <p:nvPr>
            <p:ph idx="1"/>
          </p:nvPr>
        </p:nvSpPr>
        <p:spPr/>
        <p:txBody>
          <a:bodyPr/>
          <a:lstStyle/>
          <a:p>
            <a:r>
              <a:rPr lang="en-US" dirty="0" smtClean="0"/>
              <a:t>Pertinent policies and training materials are available on the Purchasing website:</a:t>
            </a:r>
          </a:p>
          <a:p>
            <a:pPr lvl="1"/>
            <a:r>
              <a:rPr lang="en-US" dirty="0">
                <a:hlinkClick r:id="rId2"/>
              </a:rPr>
              <a:t>https://www.owu.edu/about/offices-services/office-of-finance-administration/purchasing-department</a:t>
            </a:r>
            <a:r>
              <a:rPr lang="en-US" dirty="0" smtClean="0">
                <a:hlinkClick r:id="rId2"/>
              </a:rPr>
              <a:t>/</a:t>
            </a:r>
            <a:endParaRPr lang="en-US" dirty="0" smtClean="0"/>
          </a:p>
          <a:p>
            <a:r>
              <a:rPr lang="en-US" dirty="0" smtClean="0"/>
              <a:t>Contact us if you have any questions!</a:t>
            </a:r>
            <a:endParaRPr lang="en-US" dirty="0"/>
          </a:p>
        </p:txBody>
      </p:sp>
    </p:spTree>
    <p:extLst>
      <p:ext uri="{BB962C8B-B14F-4D97-AF65-F5344CB8AC3E}">
        <p14:creationId xmlns:p14="http://schemas.microsoft.com/office/powerpoint/2010/main" val="26564556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a:t>
            </a:r>
            <a:endParaRPr lang="en-US" dirty="0"/>
          </a:p>
        </p:txBody>
      </p:sp>
      <p:sp>
        <p:nvSpPr>
          <p:cNvPr id="3" name="Content Placeholder 2"/>
          <p:cNvSpPr>
            <a:spLocks noGrp="1"/>
          </p:cNvSpPr>
          <p:nvPr>
            <p:ph idx="1"/>
          </p:nvPr>
        </p:nvSpPr>
        <p:spPr/>
        <p:txBody>
          <a:bodyPr/>
          <a:lstStyle/>
          <a:p>
            <a:r>
              <a:rPr lang="en-US" dirty="0" smtClean="0"/>
              <a:t>Know who and where you’re ordering from</a:t>
            </a:r>
          </a:p>
          <a:p>
            <a:r>
              <a:rPr lang="en-US" dirty="0" smtClean="0"/>
              <a:t>Watch delivery dates and in-stock availability</a:t>
            </a:r>
          </a:p>
          <a:p>
            <a:r>
              <a:rPr lang="en-US" dirty="0" smtClean="0"/>
              <a:t>Check for preferred vendors (vendors we use regularly who have provided us competitive pricing, hassle free delivery, and quality products)</a:t>
            </a:r>
          </a:p>
          <a:p>
            <a:pPr lvl="1"/>
            <a:r>
              <a:rPr lang="en-US" dirty="0" smtClean="0"/>
              <a:t>Ask Purchasing for recommendations!</a:t>
            </a:r>
          </a:p>
          <a:p>
            <a:r>
              <a:rPr lang="en-US" dirty="0" smtClean="0"/>
              <a:t>Don’t pay sales tax – we are tax exempt in several states!</a:t>
            </a:r>
          </a:p>
          <a:p>
            <a:r>
              <a:rPr lang="en-US" dirty="0" smtClean="0"/>
              <a:t>Delivery address for Central Receiving:</a:t>
            </a:r>
          </a:p>
          <a:p>
            <a:pPr marL="457200" lvl="1" indent="0">
              <a:buNone/>
            </a:pPr>
            <a:r>
              <a:rPr lang="en-US" dirty="0" smtClean="0"/>
              <a:t>Central Receiving</a:t>
            </a:r>
          </a:p>
          <a:p>
            <a:pPr marL="457200" lvl="1" indent="0">
              <a:buNone/>
            </a:pPr>
            <a:r>
              <a:rPr lang="en-US" dirty="0" smtClean="0"/>
              <a:t>Attn: Your Name</a:t>
            </a:r>
          </a:p>
          <a:p>
            <a:pPr marL="457200" lvl="1" indent="0">
              <a:buNone/>
            </a:pPr>
            <a:r>
              <a:rPr lang="en-US" dirty="0" smtClean="0"/>
              <a:t>28 Hayes St.</a:t>
            </a:r>
          </a:p>
          <a:p>
            <a:pPr marL="457200" lvl="1" indent="0">
              <a:buNone/>
            </a:pPr>
            <a:r>
              <a:rPr lang="en-US" dirty="0" smtClean="0"/>
              <a:t>Delaware, OH 43015</a:t>
            </a:r>
            <a:endParaRPr lang="en-US" dirty="0"/>
          </a:p>
        </p:txBody>
      </p:sp>
    </p:spTree>
    <p:extLst>
      <p:ext uri="{BB962C8B-B14F-4D97-AF65-F5344CB8AC3E}">
        <p14:creationId xmlns:p14="http://schemas.microsoft.com/office/powerpoint/2010/main" val="16902256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Disputing a Charge</a:t>
            </a:r>
            <a:endParaRPr lang="en-US" dirty="0"/>
          </a:p>
        </p:txBody>
      </p:sp>
      <p:sp>
        <p:nvSpPr>
          <p:cNvPr id="3" name="Content Placeholder 2"/>
          <p:cNvSpPr>
            <a:spLocks noGrp="1"/>
          </p:cNvSpPr>
          <p:nvPr>
            <p:ph idx="1"/>
          </p:nvPr>
        </p:nvSpPr>
        <p:spPr/>
        <p:txBody>
          <a:bodyPr>
            <a:normAutofit/>
          </a:bodyPr>
          <a:lstStyle/>
          <a:p>
            <a:r>
              <a:rPr lang="en-US" sz="3200" dirty="0" smtClean="0"/>
              <a:t>Contact the vendor first if you need to dispute a charge. </a:t>
            </a:r>
          </a:p>
          <a:p>
            <a:r>
              <a:rPr lang="en-US" sz="3200" dirty="0" smtClean="0"/>
              <a:t>If after two weeks the vendor has not corrected the charge, you should contact Chase. </a:t>
            </a:r>
          </a:p>
          <a:p>
            <a:r>
              <a:rPr lang="en-US" sz="3200" dirty="0" smtClean="0"/>
              <a:t>At this point, Chase will further investigate the disputed charge and grant a provisional credit for the disputed item. </a:t>
            </a:r>
            <a:endParaRPr lang="en-US" sz="3200" dirty="0"/>
          </a:p>
        </p:txBody>
      </p:sp>
    </p:spTree>
    <p:extLst>
      <p:ext uri="{BB962C8B-B14F-4D97-AF65-F5344CB8AC3E}">
        <p14:creationId xmlns:p14="http://schemas.microsoft.com/office/powerpoint/2010/main" val="21175590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Concur Travel and Expense</a:t>
            </a:r>
            <a:endParaRPr lang="en-US" dirty="0"/>
          </a:p>
        </p:txBody>
      </p:sp>
      <p:sp>
        <p:nvSpPr>
          <p:cNvPr id="7" name="Content Placeholder 6"/>
          <p:cNvSpPr>
            <a:spLocks noGrp="1"/>
          </p:cNvSpPr>
          <p:nvPr>
            <p:ph idx="1"/>
          </p:nvPr>
        </p:nvSpPr>
        <p:spPr/>
        <p:txBody>
          <a:bodyPr/>
          <a:lstStyle/>
          <a:p>
            <a:r>
              <a:rPr lang="en-US" dirty="0" smtClean="0"/>
              <a:t>Integrated travel and expense system</a:t>
            </a:r>
          </a:p>
          <a:p>
            <a:r>
              <a:rPr lang="en-US" dirty="0" smtClean="0"/>
              <a:t>Single sign-on</a:t>
            </a:r>
          </a:p>
          <a:p>
            <a:pPr lvl="1"/>
            <a:r>
              <a:rPr lang="en-US" dirty="0" smtClean="0"/>
              <a:t>Log into Concur using your OWU user ID and password</a:t>
            </a:r>
          </a:p>
          <a:p>
            <a:r>
              <a:rPr lang="en-US" dirty="0" smtClean="0"/>
              <a:t>Mobile capabilities</a:t>
            </a:r>
          </a:p>
          <a:p>
            <a:pPr lvl="1"/>
            <a:r>
              <a:rPr lang="en-US" dirty="0" smtClean="0"/>
              <a:t>Book travel and submit/approve expense reports via your mobile device (iPhone/iPad and Android)</a:t>
            </a:r>
          </a:p>
          <a:p>
            <a:r>
              <a:rPr lang="en-US" dirty="0" smtClean="0"/>
              <a:t>Link personal travel rewards programs and save preferences for travel</a:t>
            </a:r>
          </a:p>
          <a:p>
            <a:r>
              <a:rPr lang="en-US" dirty="0" smtClean="0"/>
              <a:t>Electronic capture of receipt images</a:t>
            </a:r>
          </a:p>
          <a:p>
            <a:pPr lvl="1"/>
            <a:r>
              <a:rPr lang="en-US" dirty="0" smtClean="0"/>
              <a:t>Users can take photos of receipts using their phone and email them easily to Concur</a:t>
            </a:r>
          </a:p>
          <a:p>
            <a:pPr lvl="1"/>
            <a:r>
              <a:rPr lang="en-US" dirty="0" smtClean="0"/>
              <a:t>Receipts from some vendors may automatically feed into Concur (i.e. Uber)</a:t>
            </a:r>
          </a:p>
          <a:p>
            <a:r>
              <a:rPr lang="en-US" dirty="0" smtClean="0"/>
              <a:t>Incorporates OWU’s policies and guidelines</a:t>
            </a:r>
          </a:p>
        </p:txBody>
      </p:sp>
    </p:spTree>
    <p:extLst>
      <p:ext uri="{BB962C8B-B14F-4D97-AF65-F5344CB8AC3E}">
        <p14:creationId xmlns:p14="http://schemas.microsoft.com/office/powerpoint/2010/main" val="8047056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Access Concur</a:t>
            </a:r>
            <a:endParaRPr lang="en-US" dirty="0"/>
          </a:p>
        </p:txBody>
      </p:sp>
      <p:sp>
        <p:nvSpPr>
          <p:cNvPr id="3" name="Content Placeholder 2"/>
          <p:cNvSpPr>
            <a:spLocks noGrp="1"/>
          </p:cNvSpPr>
          <p:nvPr>
            <p:ph idx="1"/>
          </p:nvPr>
        </p:nvSpPr>
        <p:spPr/>
        <p:txBody>
          <a:bodyPr/>
          <a:lstStyle/>
          <a:p>
            <a:r>
              <a:rPr lang="en-US" dirty="0" smtClean="0"/>
              <a:t>Concur can be accessed from:</a:t>
            </a:r>
          </a:p>
          <a:p>
            <a:pPr lvl="1"/>
            <a:r>
              <a:rPr lang="en-US" dirty="0" smtClean="0"/>
              <a:t>my.owu.edu</a:t>
            </a:r>
          </a:p>
          <a:p>
            <a:pPr lvl="1"/>
            <a:r>
              <a:rPr lang="en-US" dirty="0" smtClean="0">
                <a:hlinkClick r:id="rId2"/>
              </a:rPr>
              <a:t>https://www.owu.edu/about/offices-services/office-of-finance-administration/purchasing-department/concur-travel-expense/</a:t>
            </a:r>
            <a:endParaRPr lang="en-US" dirty="0" smtClean="0"/>
          </a:p>
          <a:p>
            <a:r>
              <a:rPr lang="en-US" dirty="0" smtClean="0"/>
              <a:t>Log in using your OWU user ID and password</a:t>
            </a:r>
            <a:endParaRPr lang="en-US" dirty="0"/>
          </a:p>
        </p:txBody>
      </p:sp>
    </p:spTree>
    <p:extLst>
      <p:ext uri="{BB962C8B-B14F-4D97-AF65-F5344CB8AC3E}">
        <p14:creationId xmlns:p14="http://schemas.microsoft.com/office/powerpoint/2010/main" val="2767234323"/>
      </p:ext>
    </p:extLst>
  </p:cSld>
  <p:clrMapOvr>
    <a:masterClrMapping/>
  </p:clrMapOvr>
  <p:timing>
    <p:tnLst>
      <p:par>
        <p:cTn id="1" dur="indefinite" restart="never" nodeType="tmRoot"/>
      </p:par>
    </p:tnLst>
  </p:timing>
</p:sld>
</file>

<file path=ppt/theme/theme1.xml><?xml version="1.0" encoding="utf-8"?>
<a:theme xmlns:a="http://schemas.openxmlformats.org/drawingml/2006/main" name="20150916OWU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D2175A4-2D7E-403C-BCA4-4D3221870022}" vid="{1B84BD63-69D6-451D-B731-504AD1D21BB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3160</TotalTime>
  <Words>3951</Words>
  <Application>Microsoft Office PowerPoint</Application>
  <PresentationFormat>Widescreen</PresentationFormat>
  <Paragraphs>257</Paragraphs>
  <Slides>51</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51</vt:i4>
      </vt:variant>
    </vt:vector>
  </HeadingPairs>
  <TitlesOfParts>
    <vt:vector size="55" baseType="lpstr">
      <vt:lpstr>Arial</vt:lpstr>
      <vt:lpstr>Calibri</vt:lpstr>
      <vt:lpstr>Calibri Light</vt:lpstr>
      <vt:lpstr>20150916OWUTemplate</vt:lpstr>
      <vt:lpstr>Concur Travel &amp; Expense</vt:lpstr>
      <vt:lpstr>Card Information</vt:lpstr>
      <vt:lpstr>Unauthorized Transactions </vt:lpstr>
      <vt:lpstr>Restricted Product Classes</vt:lpstr>
      <vt:lpstr>Purchases</vt:lpstr>
      <vt:lpstr>Tips</vt:lpstr>
      <vt:lpstr>Disputing a Charge</vt:lpstr>
      <vt:lpstr>Benefits of Concur Travel and Expense</vt:lpstr>
      <vt:lpstr>How to Access Concur</vt:lpstr>
      <vt:lpstr>Concur Dashboard</vt:lpstr>
      <vt:lpstr>Updating Your Profile Settings</vt:lpstr>
      <vt:lpstr>Creating an Expense Report</vt:lpstr>
      <vt:lpstr>Expense Report Dashboard</vt:lpstr>
      <vt:lpstr>Expense Report Header</vt:lpstr>
      <vt:lpstr>Reimbursing Guests and Students</vt:lpstr>
      <vt:lpstr>Adding Expenses to a Report</vt:lpstr>
      <vt:lpstr>Entering Expense Details</vt:lpstr>
      <vt:lpstr>Other Report Information</vt:lpstr>
      <vt:lpstr>Supporting Details</vt:lpstr>
      <vt:lpstr>Individual Meals</vt:lpstr>
      <vt:lpstr>Meals with Multiple People</vt:lpstr>
      <vt:lpstr>Meal with Multiple People &lt;10</vt:lpstr>
      <vt:lpstr>Meal with Multiple People 10+</vt:lpstr>
      <vt:lpstr>Athletic Meals</vt:lpstr>
      <vt:lpstr>Itemizing Expenses</vt:lpstr>
      <vt:lpstr>Personal/Non-Reimbursable Expenses</vt:lpstr>
      <vt:lpstr>Allocating Expenses</vt:lpstr>
      <vt:lpstr>Viewing Allocations or Itemizations</vt:lpstr>
      <vt:lpstr>Expenses in Foreign Currencies</vt:lpstr>
      <vt:lpstr>Calculating Mileage</vt:lpstr>
      <vt:lpstr>Using Faculty Development, TEW, or Start-Up Funds</vt:lpstr>
      <vt:lpstr>Importing Receipts</vt:lpstr>
      <vt:lpstr>Available Receipts</vt:lpstr>
      <vt:lpstr>Using the Missing Receipt Affidavit</vt:lpstr>
      <vt:lpstr>Submitting Reports</vt:lpstr>
      <vt:lpstr>Printing and Saving a Report</vt:lpstr>
      <vt:lpstr>Acting as a Delegate</vt:lpstr>
      <vt:lpstr>Assigning a Delegate</vt:lpstr>
      <vt:lpstr>Delegate Access</vt:lpstr>
      <vt:lpstr>Approving Reports</vt:lpstr>
      <vt:lpstr>Approver Display</vt:lpstr>
      <vt:lpstr>Concur Mobile App</vt:lpstr>
      <vt:lpstr>Logging into the Concur Mobile App</vt:lpstr>
      <vt:lpstr>Capturing Receipts with the Concur App</vt:lpstr>
      <vt:lpstr>Cash Advances</vt:lpstr>
      <vt:lpstr>Requesting a Cash Advance</vt:lpstr>
      <vt:lpstr>Clearing a Cash Advance</vt:lpstr>
      <vt:lpstr>Booking Travel through Concur</vt:lpstr>
      <vt:lpstr>Adding to An Itinerary</vt:lpstr>
      <vt:lpstr>Other Concur Travel Tips </vt:lpstr>
      <vt:lpstr>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Concur Travel &amp; Expense</dc:title>
  <dc:creator>Betsy Ann Reser</dc:creator>
  <cp:lastModifiedBy>Betsy Ann Reser</cp:lastModifiedBy>
  <cp:revision>74</cp:revision>
  <dcterms:created xsi:type="dcterms:W3CDTF">2019-01-30T15:17:42Z</dcterms:created>
  <dcterms:modified xsi:type="dcterms:W3CDTF">2021-10-04T19:27:33Z</dcterms:modified>
</cp:coreProperties>
</file>