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80" r:id="rId2"/>
    <p:sldId id="287" r:id="rId3"/>
    <p:sldId id="288" r:id="rId4"/>
    <p:sldId id="289" r:id="rId5"/>
    <p:sldId id="290" r:id="rId6"/>
    <p:sldId id="291" r:id="rId7"/>
    <p:sldId id="292" r:id="rId8"/>
  </p:sldIdLst>
  <p:sldSz cx="12188825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77" y="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0A656F-9DC6-47EF-99A1-589DF927C0CA}" type="datetimeFigureOut">
              <a:rPr lang="en-US" smtClean="0"/>
              <a:t>1/4/2019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6760B-6D53-4230-B4E8-6D5510813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0723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EA72C0C-D47A-4604-A7DB-A36E02B052F3}" type="datetimeFigureOut">
              <a:rPr lang="en-US" smtClean="0"/>
              <a:t>1/4/2019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DEA3574-DF7D-47ED-BDFC-2EA1D9863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122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BE7E0-290C-4D63-969D-F63F7BFDE6FA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158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0" name="Shape 16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43431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5103A-7925-4979-A7BC-392861656799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458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5103A-7925-4979-A7BC-392861656799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458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5103A-7925-4979-A7BC-392861656799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458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5103A-7925-4979-A7BC-392861656799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4585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5103A-7925-4979-A7BC-392861656799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458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322" y="1110343"/>
            <a:ext cx="11308521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595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4161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5898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9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67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434CD-6B08-497A-9E6D-6AB9629400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67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367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52E75-E57E-48E5-92A2-27E3304B6D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370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0"/>
          <a:stretch/>
        </p:blipFill>
        <p:spPr>
          <a:xfrm>
            <a:off x="-127" y="0"/>
            <a:ext cx="12188952" cy="6858000"/>
          </a:xfrm>
        </p:spPr>
      </p:pic>
      <p:sp>
        <p:nvSpPr>
          <p:cNvPr id="3" name="TextBox 2"/>
          <p:cNvSpPr txBox="1"/>
          <p:nvPr/>
        </p:nvSpPr>
        <p:spPr>
          <a:xfrm>
            <a:off x="-22063" y="5105400"/>
            <a:ext cx="121888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spc="-15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75000"/>
                      <a:lumOff val="25000"/>
                    </a:schemeClr>
                  </a:outerShdw>
                </a:effectLst>
                <a:latin typeface="Franklin Gothic Demi" panose="020B0703020102020204" pitchFamily="34" charset="0"/>
                <a:ea typeface="Franklin Gothic Book" charset="0"/>
                <a:cs typeface="Franklin Gothic Book" charset="0"/>
              </a:rPr>
              <a:t>OWU Community Standards</a:t>
            </a:r>
            <a:endParaRPr lang="en-US" sz="6600" spc="-15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>
                    <a:lumMod val="75000"/>
                    <a:lumOff val="25000"/>
                  </a:schemeClr>
                </a:outerShdw>
              </a:effectLst>
              <a:latin typeface="Franklin Gothic Demi" charset="0"/>
              <a:ea typeface="Franklin Gothic Demi" charset="0"/>
              <a:cs typeface="Franklin Gothic Dem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8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125" y="304800"/>
            <a:ext cx="82828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800" b="1" dirty="0" smtClean="0">
                <a:solidFill>
                  <a:srgbClr val="FFC000"/>
                </a:solidFill>
                <a:latin typeface="Franklin Gothic Demi" panose="020B0703020102020204" pitchFamily="34" charset="0"/>
                <a:ea typeface="Franklin Gothic Book" charset="0"/>
                <a:cs typeface="Franklin Gothic Book" charset="0"/>
              </a:rPr>
              <a:t>OWU Guiding Principles</a:t>
            </a:r>
            <a:endParaRPr lang="en-US" sz="4800" b="1" dirty="0">
              <a:solidFill>
                <a:srgbClr val="FFC000"/>
              </a:solidFill>
              <a:latin typeface="Franklin Gothic Demi" panose="020B0703020102020204" pitchFamily="34" charset="0"/>
              <a:ea typeface="Franklin Gothic Book" charset="0"/>
              <a:cs typeface="Franklin Gothic Book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7013" y="1371600"/>
            <a:ext cx="5712062" cy="466728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chemeClr val="bg1"/>
                </a:solidFill>
                <a:latin typeface="Franklin Gothic Medium" panose="020B0603020102020204" pitchFamily="34" charset="0"/>
                <a:cs typeface="Lucida Sans"/>
              </a:rPr>
              <a:t>We value </a:t>
            </a:r>
            <a:r>
              <a:rPr lang="en-US" sz="3600" b="1" dirty="0">
                <a:solidFill>
                  <a:schemeClr val="bg1"/>
                </a:solidFill>
                <a:latin typeface="Franklin Gothic Medium" panose="020B0603020102020204" pitchFamily="34" charset="0"/>
                <a:cs typeface="Lucida Sans"/>
              </a:rPr>
              <a:t>the interests and concerns of all members of our community.</a:t>
            </a:r>
          </a:p>
          <a:p>
            <a:r>
              <a:rPr lang="en-US" sz="3600" b="1" dirty="0" smtClean="0">
                <a:solidFill>
                  <a:schemeClr val="bg1"/>
                </a:solidFill>
                <a:latin typeface="Franklin Gothic Medium" panose="020B0603020102020204" pitchFamily="34" charset="0"/>
                <a:cs typeface="Lucida Sans"/>
              </a:rPr>
              <a:t>We honor </a:t>
            </a:r>
            <a:r>
              <a:rPr lang="en-US" sz="3600" b="1" dirty="0">
                <a:solidFill>
                  <a:schemeClr val="bg1"/>
                </a:solidFill>
                <a:latin typeface="Franklin Gothic Medium" panose="020B0603020102020204" pitchFamily="34" charset="0"/>
                <a:cs typeface="Lucida Sans"/>
              </a:rPr>
              <a:t>the commitments we make.</a:t>
            </a:r>
          </a:p>
          <a:p>
            <a:r>
              <a:rPr lang="en-US" sz="3600" b="1" dirty="0" smtClean="0">
                <a:solidFill>
                  <a:schemeClr val="bg1"/>
                </a:solidFill>
                <a:latin typeface="Franklin Gothic Medium" panose="020B0603020102020204" pitchFamily="34" charset="0"/>
                <a:cs typeface="Lucida Sans"/>
              </a:rPr>
              <a:t>We respect </a:t>
            </a:r>
            <a:r>
              <a:rPr lang="en-US" sz="3600" b="1" dirty="0">
                <a:solidFill>
                  <a:schemeClr val="bg1"/>
                </a:solidFill>
                <a:latin typeface="Franklin Gothic Medium" panose="020B0603020102020204" pitchFamily="34" charset="0"/>
                <a:cs typeface="Lucida Sans"/>
              </a:rPr>
              <a:t>and appreciate every person</a:t>
            </a:r>
            <a:r>
              <a:rPr lang="en-US" sz="3600" b="1" dirty="0" smtClean="0">
                <a:solidFill>
                  <a:schemeClr val="bg1"/>
                </a:solidFill>
                <a:latin typeface="Franklin Gothic Medium" panose="020B0603020102020204" pitchFamily="34" charset="0"/>
                <a:cs typeface="Lucida Sans"/>
              </a:rPr>
              <a:t>.</a:t>
            </a:r>
            <a:endParaRPr lang="en-US" sz="3600" b="1" dirty="0">
              <a:solidFill>
                <a:schemeClr val="bg1"/>
              </a:solidFill>
              <a:latin typeface="Franklin Gothic Medium" panose="020B0603020102020204" pitchFamily="34" charset="0"/>
              <a:cs typeface="Lucida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46812" y="1371600"/>
            <a:ext cx="5715000" cy="5334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chemeClr val="bg1"/>
                </a:solidFill>
                <a:latin typeface="Franklin Gothic Medium" panose="020B0603020102020204" pitchFamily="34" charset="0"/>
                <a:cs typeface="Lucida Sans"/>
              </a:rPr>
              <a:t>We demonstrate </a:t>
            </a:r>
            <a:r>
              <a:rPr lang="en-US" sz="3600" b="1" dirty="0">
                <a:solidFill>
                  <a:schemeClr val="bg1"/>
                </a:solidFill>
                <a:latin typeface="Franklin Gothic Medium" panose="020B0603020102020204" pitchFamily="34" charset="0"/>
                <a:cs typeface="Lucida Sans"/>
              </a:rPr>
              <a:t>excellence by doing our best in all circumstances.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chemeClr val="bg1"/>
                </a:solidFill>
                <a:latin typeface="Franklin Gothic Medium" panose="020B0603020102020204" pitchFamily="34" charset="0"/>
                <a:cs typeface="Lucida Sans"/>
              </a:rPr>
              <a:t>We support </a:t>
            </a:r>
            <a:r>
              <a:rPr lang="en-US" sz="3600" b="1" dirty="0">
                <a:solidFill>
                  <a:schemeClr val="bg1"/>
                </a:solidFill>
                <a:latin typeface="Franklin Gothic Medium" panose="020B0603020102020204" pitchFamily="34" charset="0"/>
                <a:cs typeface="Lucida Sans"/>
              </a:rPr>
              <a:t>others by listening, being accessible, and providing timely responses.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chemeClr val="bg1"/>
                </a:solidFill>
                <a:latin typeface="Franklin Gothic Medium" panose="020B0603020102020204" pitchFamily="34" charset="0"/>
                <a:cs typeface="Lucida Sans"/>
              </a:rPr>
              <a:t>We solve </a:t>
            </a:r>
            <a:r>
              <a:rPr lang="en-US" sz="3600" b="1" dirty="0">
                <a:solidFill>
                  <a:schemeClr val="bg1"/>
                </a:solidFill>
                <a:latin typeface="Franklin Gothic Medium" panose="020B0603020102020204" pitchFamily="34" charset="0"/>
                <a:cs typeface="Lucida Sans"/>
              </a:rPr>
              <a:t>problems through positive, engaged interactions.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0412" y="1676927"/>
            <a:ext cx="3400425" cy="996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sz="2800" b="1" dirty="0" smtClean="0">
              <a:solidFill>
                <a:schemeClr val="bg1"/>
              </a:solidFill>
              <a:latin typeface="Franklin Gothic Medium" panose="020B0603020102020204" pitchFamily="34" charset="0"/>
              <a:cs typeface="Lucida Sans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sz="2800" b="1" dirty="0" smtClean="0">
              <a:solidFill>
                <a:schemeClr val="bg1"/>
              </a:solidFill>
              <a:latin typeface="Franklin Gothic Medium" panose="020B0603020102020204" pitchFamily="34" charset="0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321622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17" r="2451" b="6454"/>
          <a:stretch/>
        </p:blipFill>
        <p:spPr>
          <a:xfrm>
            <a:off x="-16955" y="0"/>
            <a:ext cx="12188952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6955" y="15240"/>
            <a:ext cx="12188952" cy="6858000"/>
          </a:xfrm>
          <a:prstGeom prst="rect">
            <a:avLst/>
          </a:prstGeom>
          <a:solidFill>
            <a:schemeClr val="tx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122612" y="1028345"/>
            <a:ext cx="7620000" cy="5022909"/>
          </a:xfrm>
          <a:prstGeom prst="rect">
            <a:avLst/>
          </a:prstGeom>
          <a:noFill/>
        </p:spPr>
        <p:txBody>
          <a:bodyPr wrap="square" lIns="365742" tIns="45718" rIns="365742" bIns="45718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000" b="1" dirty="0" smtClean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>
                      <a:lumMod val="75000"/>
                      <a:lumOff val="25000"/>
                    </a:prstClr>
                  </a:outerShdw>
                </a:effectLst>
                <a:latin typeface="Franklin Gothic Medium" charset="0"/>
                <a:ea typeface="Franklin Gothic Medium" charset="0"/>
                <a:cs typeface="Franklin Gothic Medium" charset="0"/>
              </a:rPr>
              <a:t>OWU Community</a:t>
            </a:r>
          </a:p>
          <a:p>
            <a:pPr algn="ctr">
              <a:lnSpc>
                <a:spcPct val="90000"/>
              </a:lnSpc>
            </a:pPr>
            <a:r>
              <a:rPr lang="en-US" sz="6000" b="1" dirty="0" smtClean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>
                      <a:lumMod val="75000"/>
                      <a:lumOff val="25000"/>
                    </a:prstClr>
                  </a:outerShdw>
                </a:effectLst>
                <a:latin typeface="Franklin Gothic Medium" charset="0"/>
                <a:ea typeface="Franklin Gothic Medium" charset="0"/>
                <a:cs typeface="Franklin Gothic Medium" charset="0"/>
              </a:rPr>
              <a:t>Standard #1</a:t>
            </a:r>
          </a:p>
          <a:p>
            <a:pPr algn="ctr">
              <a:lnSpc>
                <a:spcPct val="90000"/>
              </a:lnSpc>
            </a:pPr>
            <a:endParaRPr lang="en-US" sz="3600" b="1" dirty="0" smtClean="0">
              <a:solidFill>
                <a:prstClr val="white"/>
              </a:solidFill>
              <a:effectLst>
                <a:outerShdw blurRad="50800" dist="50800" dir="5400000" algn="ctr" rotWithShape="0">
                  <a:prstClr val="black">
                    <a:lumMod val="75000"/>
                    <a:lumOff val="25000"/>
                  </a:prstClr>
                </a:outerShdw>
              </a:effectLst>
              <a:latin typeface="Franklin Gothic Medium" charset="0"/>
              <a:ea typeface="Franklin Gothic Medium" charset="0"/>
              <a:cs typeface="Franklin Gothic Medium" charset="0"/>
            </a:endParaRPr>
          </a:p>
          <a:p>
            <a:pPr algn="ctr">
              <a:lnSpc>
                <a:spcPct val="90000"/>
              </a:lnSpc>
            </a:pPr>
            <a:r>
              <a:rPr lang="en-US" sz="4000" dirty="0">
                <a:solidFill>
                  <a:prstClr val="white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I take pride in being a valuable member of the OWU community and represent the University appropriately at all times.</a:t>
            </a:r>
          </a:p>
        </p:txBody>
      </p:sp>
    </p:spTree>
    <p:extLst>
      <p:ext uri="{BB962C8B-B14F-4D97-AF65-F5344CB8AC3E}">
        <p14:creationId xmlns:p14="http://schemas.microsoft.com/office/powerpoint/2010/main" val="234124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17" r="2451" b="6454"/>
          <a:stretch/>
        </p:blipFill>
        <p:spPr>
          <a:xfrm>
            <a:off x="-16955" y="0"/>
            <a:ext cx="12188952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6955" y="15240"/>
            <a:ext cx="12188952" cy="6858000"/>
          </a:xfrm>
          <a:prstGeom prst="rect">
            <a:avLst/>
          </a:prstGeom>
          <a:solidFill>
            <a:schemeClr val="tx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122612" y="685800"/>
            <a:ext cx="7620000" cy="5576907"/>
          </a:xfrm>
          <a:prstGeom prst="rect">
            <a:avLst/>
          </a:prstGeom>
          <a:noFill/>
        </p:spPr>
        <p:txBody>
          <a:bodyPr wrap="square" lIns="365742" tIns="45718" rIns="365742" bIns="45718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000" b="1" dirty="0" smtClean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>
                      <a:lumMod val="75000"/>
                      <a:lumOff val="25000"/>
                    </a:prstClr>
                  </a:outerShdw>
                </a:effectLst>
                <a:latin typeface="Franklin Gothic Medium" charset="0"/>
                <a:ea typeface="Franklin Gothic Medium" charset="0"/>
                <a:cs typeface="Franklin Gothic Medium" charset="0"/>
              </a:rPr>
              <a:t>OWU Community</a:t>
            </a:r>
          </a:p>
          <a:p>
            <a:pPr algn="ctr">
              <a:lnSpc>
                <a:spcPct val="90000"/>
              </a:lnSpc>
            </a:pPr>
            <a:r>
              <a:rPr lang="en-US" sz="6000" b="1" dirty="0" smtClean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>
                      <a:lumMod val="75000"/>
                      <a:lumOff val="25000"/>
                    </a:prstClr>
                  </a:outerShdw>
                </a:effectLst>
                <a:latin typeface="Franklin Gothic Medium" charset="0"/>
                <a:ea typeface="Franklin Gothic Medium" charset="0"/>
                <a:cs typeface="Franklin Gothic Medium" charset="0"/>
              </a:rPr>
              <a:t>Standard #2</a:t>
            </a:r>
          </a:p>
          <a:p>
            <a:pPr algn="ctr">
              <a:lnSpc>
                <a:spcPct val="90000"/>
              </a:lnSpc>
            </a:pPr>
            <a:endParaRPr lang="en-US" sz="3600" b="1" dirty="0" smtClean="0">
              <a:solidFill>
                <a:prstClr val="white"/>
              </a:solidFill>
              <a:effectLst>
                <a:outerShdw blurRad="50800" dist="50800" dir="5400000" algn="ctr" rotWithShape="0">
                  <a:prstClr val="black">
                    <a:lumMod val="75000"/>
                    <a:lumOff val="25000"/>
                  </a:prstClr>
                </a:outerShdw>
              </a:effectLst>
              <a:latin typeface="Franklin Gothic Medium" charset="0"/>
              <a:ea typeface="Franklin Gothic Medium" charset="0"/>
              <a:cs typeface="Franklin Gothic Medium" charset="0"/>
            </a:endParaRPr>
          </a:p>
          <a:p>
            <a:pPr algn="ctr">
              <a:lnSpc>
                <a:spcPct val="90000"/>
              </a:lnSpc>
            </a:pPr>
            <a:r>
              <a:rPr lang="en-US" sz="4000" dirty="0">
                <a:solidFill>
                  <a:prstClr val="white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I start from a position of “How can I help?” I am respectful, authentic, and empathetic. I provide assistance and collaborate with others to resolve issues.</a:t>
            </a:r>
          </a:p>
        </p:txBody>
      </p:sp>
    </p:spTree>
    <p:extLst>
      <p:ext uri="{BB962C8B-B14F-4D97-AF65-F5344CB8AC3E}">
        <p14:creationId xmlns:p14="http://schemas.microsoft.com/office/powerpoint/2010/main" val="4159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17" r="2451" b="6454"/>
          <a:stretch/>
        </p:blipFill>
        <p:spPr>
          <a:xfrm>
            <a:off x="-16955" y="0"/>
            <a:ext cx="12188952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6955" y="15240"/>
            <a:ext cx="12188952" cy="6858000"/>
          </a:xfrm>
          <a:prstGeom prst="rect">
            <a:avLst/>
          </a:prstGeom>
          <a:solidFill>
            <a:schemeClr val="tx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817812" y="609600"/>
            <a:ext cx="8229600" cy="5576907"/>
          </a:xfrm>
          <a:prstGeom prst="rect">
            <a:avLst/>
          </a:prstGeom>
          <a:noFill/>
        </p:spPr>
        <p:txBody>
          <a:bodyPr wrap="square" lIns="365742" tIns="45718" rIns="365742" bIns="45718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000" b="1" dirty="0" smtClean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>
                      <a:lumMod val="75000"/>
                      <a:lumOff val="25000"/>
                    </a:prstClr>
                  </a:outerShdw>
                </a:effectLst>
                <a:latin typeface="Franklin Gothic Medium" charset="0"/>
                <a:ea typeface="Franklin Gothic Medium" charset="0"/>
                <a:cs typeface="Franklin Gothic Medium" charset="0"/>
              </a:rPr>
              <a:t>OWU Community</a:t>
            </a:r>
          </a:p>
          <a:p>
            <a:pPr algn="ctr">
              <a:lnSpc>
                <a:spcPct val="90000"/>
              </a:lnSpc>
            </a:pPr>
            <a:r>
              <a:rPr lang="en-US" sz="6000" b="1" dirty="0" smtClean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>
                      <a:lumMod val="75000"/>
                      <a:lumOff val="25000"/>
                    </a:prstClr>
                  </a:outerShdw>
                </a:effectLst>
                <a:latin typeface="Franklin Gothic Medium" charset="0"/>
                <a:ea typeface="Franklin Gothic Medium" charset="0"/>
                <a:cs typeface="Franklin Gothic Medium" charset="0"/>
              </a:rPr>
              <a:t>Standard #3</a:t>
            </a:r>
          </a:p>
          <a:p>
            <a:pPr algn="ctr">
              <a:lnSpc>
                <a:spcPct val="90000"/>
              </a:lnSpc>
            </a:pPr>
            <a:endParaRPr lang="en-US" sz="3600" b="1" dirty="0" smtClean="0">
              <a:solidFill>
                <a:prstClr val="white"/>
              </a:solidFill>
              <a:effectLst>
                <a:outerShdw blurRad="50800" dist="50800" dir="5400000" algn="ctr" rotWithShape="0">
                  <a:prstClr val="black">
                    <a:lumMod val="75000"/>
                    <a:lumOff val="25000"/>
                  </a:prstClr>
                </a:outerShdw>
              </a:effectLst>
              <a:latin typeface="Franklin Gothic Medium" charset="0"/>
              <a:ea typeface="Franklin Gothic Medium" charset="0"/>
              <a:cs typeface="Franklin Gothic Medium" charset="0"/>
            </a:endParaRPr>
          </a:p>
          <a:p>
            <a:pPr algn="ctr">
              <a:lnSpc>
                <a:spcPct val="90000"/>
              </a:lnSpc>
            </a:pPr>
            <a:r>
              <a:rPr lang="en-US" sz="4000" dirty="0">
                <a:solidFill>
                  <a:prstClr val="white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I take responsibility for supporting the mission and goals of the University and my department. I make decisions within my expertise and authority, and entrust everyone to do the same.</a:t>
            </a:r>
          </a:p>
        </p:txBody>
      </p:sp>
    </p:spTree>
    <p:extLst>
      <p:ext uri="{BB962C8B-B14F-4D97-AF65-F5344CB8AC3E}">
        <p14:creationId xmlns:p14="http://schemas.microsoft.com/office/powerpoint/2010/main" val="4159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17" r="2451" b="6454"/>
          <a:stretch/>
        </p:blipFill>
        <p:spPr>
          <a:xfrm>
            <a:off x="-16955" y="0"/>
            <a:ext cx="12188952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6955" y="15240"/>
            <a:ext cx="12188952" cy="6858000"/>
          </a:xfrm>
          <a:prstGeom prst="rect">
            <a:avLst/>
          </a:prstGeom>
          <a:solidFill>
            <a:schemeClr val="tx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122612" y="1028345"/>
            <a:ext cx="7620000" cy="5022909"/>
          </a:xfrm>
          <a:prstGeom prst="rect">
            <a:avLst/>
          </a:prstGeom>
          <a:noFill/>
        </p:spPr>
        <p:txBody>
          <a:bodyPr wrap="square" lIns="365742" tIns="45718" rIns="365742" bIns="45718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000" b="1" dirty="0" smtClean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>
                      <a:lumMod val="75000"/>
                      <a:lumOff val="25000"/>
                    </a:prstClr>
                  </a:outerShdw>
                </a:effectLst>
                <a:latin typeface="Franklin Gothic Medium" charset="0"/>
                <a:ea typeface="Franklin Gothic Medium" charset="0"/>
                <a:cs typeface="Franklin Gothic Medium" charset="0"/>
              </a:rPr>
              <a:t>OWU Community</a:t>
            </a:r>
          </a:p>
          <a:p>
            <a:pPr algn="ctr">
              <a:lnSpc>
                <a:spcPct val="90000"/>
              </a:lnSpc>
            </a:pPr>
            <a:r>
              <a:rPr lang="en-US" sz="6000" b="1" dirty="0" smtClean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>
                      <a:lumMod val="75000"/>
                      <a:lumOff val="25000"/>
                    </a:prstClr>
                  </a:outerShdw>
                </a:effectLst>
                <a:latin typeface="Franklin Gothic Medium" charset="0"/>
                <a:ea typeface="Franklin Gothic Medium" charset="0"/>
                <a:cs typeface="Franklin Gothic Medium" charset="0"/>
              </a:rPr>
              <a:t>Standard #4</a:t>
            </a:r>
          </a:p>
          <a:p>
            <a:pPr algn="ctr">
              <a:lnSpc>
                <a:spcPct val="90000"/>
              </a:lnSpc>
            </a:pPr>
            <a:endParaRPr lang="en-US" sz="3600" b="1" dirty="0" smtClean="0">
              <a:solidFill>
                <a:prstClr val="white"/>
              </a:solidFill>
              <a:effectLst>
                <a:outerShdw blurRad="50800" dist="50800" dir="5400000" algn="ctr" rotWithShape="0">
                  <a:prstClr val="black">
                    <a:lumMod val="75000"/>
                    <a:lumOff val="25000"/>
                  </a:prstClr>
                </a:outerShdw>
              </a:effectLst>
              <a:latin typeface="Franklin Gothic Medium" charset="0"/>
              <a:ea typeface="Franklin Gothic Medium" charset="0"/>
              <a:cs typeface="Franklin Gothic Medium" charset="0"/>
            </a:endParaRPr>
          </a:p>
          <a:p>
            <a:pPr algn="ctr">
              <a:lnSpc>
                <a:spcPct val="90000"/>
              </a:lnSpc>
            </a:pPr>
            <a:r>
              <a:rPr lang="en-US" sz="4000" dirty="0">
                <a:solidFill>
                  <a:prstClr val="white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I understand the importance of clear, transparent, and regular communication. I commit to sharing and receiving information appropriately.</a:t>
            </a:r>
          </a:p>
        </p:txBody>
      </p:sp>
    </p:spTree>
    <p:extLst>
      <p:ext uri="{BB962C8B-B14F-4D97-AF65-F5344CB8AC3E}">
        <p14:creationId xmlns:p14="http://schemas.microsoft.com/office/powerpoint/2010/main" val="4159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17" r="2451" b="6454"/>
          <a:stretch/>
        </p:blipFill>
        <p:spPr>
          <a:xfrm>
            <a:off x="-16955" y="0"/>
            <a:ext cx="12188952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6955" y="15240"/>
            <a:ext cx="12188952" cy="6858000"/>
          </a:xfrm>
          <a:prstGeom prst="rect">
            <a:avLst/>
          </a:prstGeom>
          <a:solidFill>
            <a:schemeClr val="tx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122612" y="1028345"/>
            <a:ext cx="7620000" cy="3914914"/>
          </a:xfrm>
          <a:prstGeom prst="rect">
            <a:avLst/>
          </a:prstGeom>
          <a:noFill/>
        </p:spPr>
        <p:txBody>
          <a:bodyPr wrap="square" lIns="365742" tIns="45718" rIns="365742" bIns="45718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000" b="1" dirty="0" smtClean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>
                      <a:lumMod val="75000"/>
                      <a:lumOff val="25000"/>
                    </a:prstClr>
                  </a:outerShdw>
                </a:effectLst>
                <a:latin typeface="Franklin Gothic Medium" charset="0"/>
                <a:ea typeface="Franklin Gothic Medium" charset="0"/>
                <a:cs typeface="Franklin Gothic Medium" charset="0"/>
              </a:rPr>
              <a:t>OWU Community</a:t>
            </a:r>
          </a:p>
          <a:p>
            <a:pPr algn="ctr">
              <a:lnSpc>
                <a:spcPct val="90000"/>
              </a:lnSpc>
            </a:pPr>
            <a:r>
              <a:rPr lang="en-US" sz="6000" b="1" dirty="0" smtClean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>
                      <a:lumMod val="75000"/>
                      <a:lumOff val="25000"/>
                    </a:prstClr>
                  </a:outerShdw>
                </a:effectLst>
                <a:latin typeface="Franklin Gothic Medium" charset="0"/>
                <a:ea typeface="Franklin Gothic Medium" charset="0"/>
                <a:cs typeface="Franklin Gothic Medium" charset="0"/>
              </a:rPr>
              <a:t>Standard #5</a:t>
            </a:r>
          </a:p>
          <a:p>
            <a:pPr algn="ctr">
              <a:lnSpc>
                <a:spcPct val="90000"/>
              </a:lnSpc>
            </a:pPr>
            <a:endParaRPr lang="en-US" sz="3600" b="1" dirty="0" smtClean="0">
              <a:solidFill>
                <a:prstClr val="white"/>
              </a:solidFill>
              <a:effectLst>
                <a:outerShdw blurRad="50800" dist="50800" dir="5400000" algn="ctr" rotWithShape="0">
                  <a:prstClr val="black">
                    <a:lumMod val="75000"/>
                    <a:lumOff val="25000"/>
                  </a:prstClr>
                </a:outerShdw>
              </a:effectLst>
              <a:latin typeface="Franklin Gothic Medium" charset="0"/>
              <a:ea typeface="Franklin Gothic Medium" charset="0"/>
              <a:cs typeface="Franklin Gothic Medium" charset="0"/>
            </a:endParaRPr>
          </a:p>
          <a:p>
            <a:pPr algn="ctr">
              <a:lnSpc>
                <a:spcPct val="90000"/>
              </a:lnSpc>
            </a:pPr>
            <a:r>
              <a:rPr lang="en-US" sz="4000" dirty="0">
                <a:solidFill>
                  <a:prstClr val="white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I recognize and value diversity and inclusivity within the OWU community.</a:t>
            </a:r>
          </a:p>
        </p:txBody>
      </p:sp>
    </p:spTree>
    <p:extLst>
      <p:ext uri="{BB962C8B-B14F-4D97-AF65-F5344CB8AC3E}">
        <p14:creationId xmlns:p14="http://schemas.microsoft.com/office/powerpoint/2010/main" val="4159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BOT October 2015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7D2175A4-2D7E-403C-BCA4-4D3221870022}" vid="{1B84BD63-69D6-451D-B731-504AD1D21BB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</TotalTime>
  <Words>218</Words>
  <Application>Microsoft Office PowerPoint</Application>
  <PresentationFormat>Custom</PresentationFormat>
  <Paragraphs>34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4_BOT October 2015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Eugene Kopp</dc:creator>
  <cp:lastModifiedBy>Cole Hatcher</cp:lastModifiedBy>
  <cp:revision>29</cp:revision>
  <cp:lastPrinted>2018-12-20T14:40:26Z</cp:lastPrinted>
  <dcterms:created xsi:type="dcterms:W3CDTF">2018-12-19T16:38:10Z</dcterms:created>
  <dcterms:modified xsi:type="dcterms:W3CDTF">2019-01-04T19:05:05Z</dcterms:modified>
</cp:coreProperties>
</file>